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70" r:id="rId5"/>
    <p:sldMasterId id="2147483671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y="5143500" cx="9144000"/>
  <p:notesSz cx="6858000" cy="9144000"/>
  <p:embeddedFontLst>
    <p:embeddedFont>
      <p:font typeface="Amatic SC"/>
      <p:regular r:id="rId21"/>
      <p:bold r:id="rId22"/>
    </p:embeddedFont>
    <p:embeddedFont>
      <p:font typeface="Source Code Pro"/>
      <p:regular r:id="rId23"/>
      <p:bold r:id="rId24"/>
      <p:italic r:id="rId25"/>
      <p:boldItalic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F1C1B9E4-8EF5-47AA-9528-202A0C058EF4}">
  <a:tblStyle styleId="{F1C1B9E4-8EF5-47AA-9528-202A0C058EF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3.xml"/><Relationship Id="rId22" Type="http://schemas.openxmlformats.org/officeDocument/2006/relationships/font" Target="fonts/AmaticSC-bold.fntdata"/><Relationship Id="rId21" Type="http://schemas.openxmlformats.org/officeDocument/2006/relationships/font" Target="fonts/AmaticSC-regular.fntdata"/><Relationship Id="rId24" Type="http://schemas.openxmlformats.org/officeDocument/2006/relationships/font" Target="fonts/SourceCodePro-bold.fntdata"/><Relationship Id="rId23" Type="http://schemas.openxmlformats.org/officeDocument/2006/relationships/font" Target="fonts/SourceCodePro-regular.fntdata"/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26" Type="http://schemas.openxmlformats.org/officeDocument/2006/relationships/font" Target="fonts/SourceCodePro-boldItalic.fntdata"/><Relationship Id="rId25" Type="http://schemas.openxmlformats.org/officeDocument/2006/relationships/font" Target="fonts/SourceCodePro-italic.fntdata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1d0dca0d92b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1d0dca0d92b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1d0dca0d92b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1d0dca0d92b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1122080376d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1122080376d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1122080376d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1122080376d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1122080376d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1122080376d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1122080376d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1122080376d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1122080376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1122080376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1122080376d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1122080376d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1122080376d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1122080376d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1122080376d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1122080376d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1183f1e321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1183f1e321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1183f1e3215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1183f1e3215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4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p9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40" name="Google Shape;40;p9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45" name="Google Shape;45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49" name="Google Shape;4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8" name="Google Shape;58;p1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9" name="Google Shape;59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2" name="Google Shape;62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9" name="Google Shape;69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0" name="Google Shape;70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4" name="Google Shape;74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77" name="Google Shape;77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8" name="Google Shape;78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1" name="Google Shape;81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5" name="Google Shape;85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86" name="Google Shape;86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87" name="Google Shape;87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0" name="Google Shape;90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3" name="Google Shape;93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4" name="Google Shape;94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beach-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4" name="Google Shape;54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://www.youtube.com/watch?v=8trrhJBKEfo" TargetMode="External"/><Relationship Id="rId4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hyperlink" Target="http://www.youtube.com/watch?v=0NpBvG_oPoA" TargetMode="External"/><Relationship Id="rId4" Type="http://schemas.openxmlformats.org/officeDocument/2006/relationships/image" Target="../media/image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5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Revision</a:t>
            </a:r>
            <a:endParaRPr/>
          </a:p>
        </p:txBody>
      </p:sp>
      <p:sp>
        <p:nvSpPr>
          <p:cNvPr id="102" name="Google Shape;102;p25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u="sng"/>
              <a:t>Revision Guides</a:t>
            </a:r>
            <a:endParaRPr b="1" u="sng"/>
          </a:p>
        </p:txBody>
      </p:sp>
      <p:sp>
        <p:nvSpPr>
          <p:cNvPr id="108" name="Google Shape;108;p26"/>
          <p:cNvSpPr txBox="1"/>
          <p:nvPr>
            <p:ph idx="1" type="body"/>
          </p:nvPr>
        </p:nvSpPr>
        <p:spPr>
          <a:xfrm>
            <a:off x="311700" y="1152475"/>
            <a:ext cx="66240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" sz="2100">
                <a:solidFill>
                  <a:schemeClr val="dk1"/>
                </a:solidFill>
              </a:rPr>
              <a:t>You will all be given SATs revision guides for both English and Maths on Friday.</a:t>
            </a:r>
            <a:endParaRPr sz="2100">
              <a:solidFill>
                <a:schemeClr val="dk1"/>
              </a:solidFill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" sz="2100">
                <a:solidFill>
                  <a:schemeClr val="dk1"/>
                </a:solidFill>
              </a:rPr>
              <a:t>These guides are to help you revise and prepare for SATs.</a:t>
            </a:r>
            <a:endParaRPr sz="2100">
              <a:solidFill>
                <a:schemeClr val="dk1"/>
              </a:solidFill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" sz="2100">
                <a:solidFill>
                  <a:schemeClr val="dk1"/>
                </a:solidFill>
              </a:rPr>
              <a:t>Independent study skills are also really important for Secondary School and will help you to feel confident and prepared for transition.</a:t>
            </a:r>
            <a:endParaRPr sz="2100">
              <a:solidFill>
                <a:schemeClr val="dk1"/>
              </a:solidFill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" sz="2100">
                <a:solidFill>
                  <a:schemeClr val="dk1"/>
                </a:solidFill>
              </a:rPr>
              <a:t>Your homework until the end of May will be from the revision guides.</a:t>
            </a:r>
            <a:endParaRPr sz="2100">
              <a:solidFill>
                <a:schemeClr val="dk1"/>
              </a:solidFill>
            </a:endParaRPr>
          </a:p>
        </p:txBody>
      </p:sp>
      <p:pic>
        <p:nvPicPr>
          <p:cNvPr id="109" name="Google Shape;10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77700" y="-12"/>
            <a:ext cx="2228850" cy="2047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u="sng"/>
              <a:t>Important details</a:t>
            </a:r>
            <a:endParaRPr b="1" u="sng"/>
          </a:p>
        </p:txBody>
      </p:sp>
      <p:sp>
        <p:nvSpPr>
          <p:cNvPr id="115" name="Google Shape;115;p2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>
                <a:solidFill>
                  <a:schemeClr val="dk1"/>
                </a:solidFill>
              </a:rPr>
              <a:t>You can choose to buy the revision guides for £4.50 per guide.</a:t>
            </a:r>
            <a:endParaRPr sz="2000">
              <a:solidFill>
                <a:schemeClr val="dk1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>
                <a:solidFill>
                  <a:schemeClr val="dk1"/>
                </a:solidFill>
              </a:rPr>
              <a:t>If you buy the book, you can write in your revision book as it then belongs to you.</a:t>
            </a:r>
            <a:endParaRPr sz="2000">
              <a:solidFill>
                <a:schemeClr val="dk1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>
                <a:solidFill>
                  <a:schemeClr val="dk1"/>
                </a:solidFill>
              </a:rPr>
              <a:t>If you choose to not buy the book, you cannot write inside the book. All of your notes and answers will have to be in a separate journal or on paper.</a:t>
            </a:r>
            <a:endParaRPr sz="2000">
              <a:solidFill>
                <a:schemeClr val="dk1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" sz="2000">
                <a:solidFill>
                  <a:schemeClr val="dk1"/>
                </a:solidFill>
              </a:rPr>
              <a:t>Please treat the revision guides with respect - we will reuse them and so you are only borrowing them.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8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to take notes</a:t>
            </a:r>
            <a:endParaRPr/>
          </a:p>
        </p:txBody>
      </p:sp>
      <p:sp>
        <p:nvSpPr>
          <p:cNvPr id="121" name="Google Shape;121;p28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40000" lnSpcReduction="20000"/>
          </a:bodyPr>
          <a:lstStyle/>
          <a:p>
            <a:pPr indent="-302260" lvl="0" marL="749300" rtl="0" algn="l">
              <a:lnSpc>
                <a:spcPct val="150000"/>
              </a:lnSpc>
              <a:spcBef>
                <a:spcPts val="3000"/>
              </a:spcBef>
              <a:spcAft>
                <a:spcPts val="0"/>
              </a:spcAft>
              <a:buClr>
                <a:srgbClr val="232020"/>
              </a:buClr>
              <a:buSzPct val="100000"/>
              <a:buFont typeface="Arial"/>
              <a:buChar char="●"/>
            </a:pPr>
            <a:r>
              <a:rPr lang="en" sz="2900">
                <a:solidFill>
                  <a:srgbClr val="232020"/>
                </a:solidFill>
              </a:rPr>
              <a:t>Repetition, repetition, repetition. Cramming before a test doesn’t work. What does work is regularly reviewing your material.</a:t>
            </a:r>
            <a:endParaRPr sz="2900">
              <a:solidFill>
                <a:srgbClr val="232020"/>
              </a:solidFill>
            </a:endParaRPr>
          </a:p>
          <a:p>
            <a:pPr indent="-302260" lvl="0" marL="7493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2020"/>
              </a:buClr>
              <a:buSzPct val="100000"/>
              <a:buFont typeface="Arial"/>
              <a:buChar char="●"/>
            </a:pPr>
            <a:r>
              <a:rPr lang="en" sz="2900">
                <a:solidFill>
                  <a:srgbClr val="232020"/>
                </a:solidFill>
              </a:rPr>
              <a:t>Pictures are easier to remember than words so if you’re short on time, draw an image.</a:t>
            </a:r>
            <a:endParaRPr sz="2900">
              <a:solidFill>
                <a:srgbClr val="232020"/>
              </a:solidFill>
            </a:endParaRPr>
          </a:p>
          <a:p>
            <a:pPr indent="-302260" lvl="0" marL="7493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2020"/>
              </a:buClr>
              <a:buSzPct val="100000"/>
              <a:buFont typeface="Arial"/>
              <a:buChar char="●"/>
            </a:pPr>
            <a:r>
              <a:rPr lang="en" sz="2900">
                <a:solidFill>
                  <a:srgbClr val="232020"/>
                </a:solidFill>
              </a:rPr>
              <a:t>If you like to colour code, don’t do it during initial note-taking.</a:t>
            </a:r>
            <a:endParaRPr sz="2900">
              <a:solidFill>
                <a:srgbClr val="232020"/>
              </a:solidFill>
            </a:endParaRPr>
          </a:p>
          <a:p>
            <a:pPr indent="-302260" lvl="0" marL="7493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2020"/>
              </a:buClr>
              <a:buSzPct val="100000"/>
              <a:buFont typeface="Arial"/>
              <a:buChar char="●"/>
            </a:pPr>
            <a:r>
              <a:rPr lang="en" sz="2900">
                <a:solidFill>
                  <a:srgbClr val="232020"/>
                </a:solidFill>
              </a:rPr>
              <a:t>Write short.</a:t>
            </a:r>
            <a:endParaRPr sz="2900">
              <a:solidFill>
                <a:srgbClr val="232020"/>
              </a:solidFill>
            </a:endParaRPr>
          </a:p>
          <a:p>
            <a:pPr indent="-302260" lvl="0" marL="7493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2020"/>
              </a:buClr>
              <a:buSzPct val="100000"/>
              <a:buFont typeface="Arial"/>
              <a:buChar char="●"/>
            </a:pPr>
            <a:r>
              <a:rPr lang="en" sz="2900">
                <a:solidFill>
                  <a:srgbClr val="232020"/>
                </a:solidFill>
              </a:rPr>
              <a:t>Save time and use abbreviations and symbols.</a:t>
            </a:r>
            <a:endParaRPr sz="2900">
              <a:solidFill>
                <a:srgbClr val="232020"/>
              </a:solidFill>
            </a:endParaRPr>
          </a:p>
          <a:p>
            <a:pPr indent="-302260" lvl="0" marL="7493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2020"/>
              </a:buClr>
              <a:buSzPct val="100000"/>
              <a:buFont typeface="Arial"/>
              <a:buChar char="●"/>
            </a:pPr>
            <a:r>
              <a:rPr lang="en" sz="2900">
                <a:solidFill>
                  <a:srgbClr val="232020"/>
                </a:solidFill>
              </a:rPr>
              <a:t>Write questions to yourself if there’s something you don’t understand. Don’t gloss over it and hope you’ll understand later.</a:t>
            </a:r>
            <a:endParaRPr sz="2900">
              <a:solidFill>
                <a:srgbClr val="232020"/>
              </a:solidFill>
            </a:endParaRPr>
          </a:p>
          <a:p>
            <a:pPr indent="-302260" lvl="0" marL="7493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2020"/>
              </a:buClr>
              <a:buSzPct val="100000"/>
              <a:buFont typeface="Arial"/>
              <a:buChar char="●"/>
            </a:pPr>
            <a:r>
              <a:rPr lang="en" sz="2900">
                <a:solidFill>
                  <a:srgbClr val="232020"/>
                </a:solidFill>
              </a:rPr>
              <a:t>Don’t try to write everything down. You’ll just get information overload. It’s better to be engaged and have an efficient and effective system of recording the main points.</a:t>
            </a:r>
            <a:endParaRPr sz="2900">
              <a:solidFill>
                <a:srgbClr val="232020"/>
              </a:solidFill>
            </a:endParaRPr>
          </a:p>
          <a:p>
            <a:pPr indent="0" lvl="0" marL="0" rtl="0" algn="l">
              <a:spcBef>
                <a:spcPts val="30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arn some simple tips to help you take notes while researching.&#10;&#10;New video, Blogging for Kids: https://youtu.be/WEJiptiaoCY" id="126" name="Google Shape;126;p29" title="How to Take Notes for Kids - Tips for effective and efficient note taking | 1 Minute Lessons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72225" y="76200"/>
            <a:ext cx="6654800" cy="499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ow to take notes from a textbook effectively, how to take notes from a textbook in college/university/high school, effective note taking methods.&#10;&#10;If you need to study a textbook, but don’t know where to start, then this video will show you how to take notes from a textbook in 5 simple steps. &#10;&#10;Thank you so much for watching! Please leave a comment if you have a video suggestion or any feedback.&#10;&#10;✦ ✧✦ ✧✦ ✧✦ ✧✦ ✧✦ ✧✦ ✧✦ ✧✦ ✧✦ ✧✦ ✧✦ ✧✦ ✧✦ ✧✦ ✧✦ ✧&#10;This video is for you if you are looking for how to take notes from a textbook effectively, how to take good notes from a textbook, note taking methods for textbooks, how to read a textbook and take notes, how to take notes while reading a textbook, how to take effective notes from a textbook, tips for taking notes while reading, how to take notes from a textbook in college, how to take notes from a textbook in university, how to take notes from a textbook in high school, Note taking tips from textbooks.&#10;&#10;✦ ✧✦ ✧✦ ✧✦ ✧✦ ✧✦ ✧✦ ✧✦ ✧✦ ✧✦ ✧✦ ✧✦ ✧✦ ✧✦ ✧✦ ✧✦ ✧&#10;&#10;Watch more videos here:&#10;&#10;→ STUDY TIPS: https://www.youtube.com/playlist?list=PLNyE_-zHqww0Qmv5ofgQZoeHba6m1oCcs&#10;&#10;→ SELF-DEVELOPMENT: https://www.youtube.com/playlist?list=PLNyE_-zHqww3gri_GfZkB4cbxZlzOLB-c&#10;&#10;→ PRODUCTIVITY: https://www.youtube.com/playlist?list=PLNyE_-zHqww0yg-eXiMhSyYYdR3QST7h9&#10;✦ ✧✦ ✧✦ ✧✦ ✧✦ ✧✦ ✧✦ ✧✦ ✧✦ ✧✦ ✧✦ ✧✦ ✧✦ ✧✦ ✧✦ ✧✦ ✧&#10;»BACKGROUND MUSIC:&#10;&#10;✦ TastyTreat - Simple Things (ft. Choice) [Majestic Color]&#10;https://www.youtube.com/watch?v=TB--z6lZf9E&amp;index=1&amp;list=PLNyE_-zHqww1Y8cPwNTgutaqP-ikCHBDj &#10;&#10;✦ Dreams by Joakim Karud https://soundcloud.com/joakimkarud&#10;Creative Commons — Attribution-ShareAlike 3.0 Unported— CC BY-SA 3.0 &#10;http://creativecommons.org/licenses/b...&#10;Music provided by Audio Library https://youtu.be/VF9_dCo6JT4 &#10;&#10;✦ ✧✦ ✧✦ ✧✦ ✧✦ ✧✦ ✧✦ ✧✦ ✧✦ ✧✦ ✧✦ ✧✦ ✧✦ ✧✦ ✧✦ ✧✦ ✧&#10;▸Contact information: please send a message through the 'about' page on this channel. Thanks!" id="131" name="Google Shape;131;p30" title="How to Take Notes from a Textbook Effectively  - 5 Steps: Note Taking Method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06600" y="106563"/>
            <a:ext cx="6573824" cy="4930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31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Examples of note taking</a:t>
            </a:r>
            <a:endParaRPr/>
          </a:p>
        </p:txBody>
      </p:sp>
      <p:pic>
        <p:nvPicPr>
          <p:cNvPr id="137" name="Google Shape;137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4450" y="228600"/>
            <a:ext cx="2858624" cy="1905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2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Making a revision timetable</a:t>
            </a:r>
            <a:endParaRPr/>
          </a:p>
        </p:txBody>
      </p:sp>
      <p:sp>
        <p:nvSpPr>
          <p:cNvPr id="143" name="Google Shape;143;p32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750">
                <a:solidFill>
                  <a:srgbClr val="231F20"/>
                </a:solidFill>
                <a:highlight>
                  <a:srgbClr val="FFFFFF"/>
                </a:highlight>
              </a:rPr>
              <a:t>How to get your revision plan right</a:t>
            </a:r>
            <a:endParaRPr b="1" sz="1750">
              <a:solidFill>
                <a:srgbClr val="231F20"/>
              </a:solidFill>
              <a:highlight>
                <a:srgbClr val="FFFFFF"/>
              </a:highlight>
            </a:endParaRPr>
          </a:p>
          <a:p>
            <a:pPr indent="-339725" lvl="0" marL="457200" rtl="0" algn="l">
              <a:spcBef>
                <a:spcPts val="1200"/>
              </a:spcBef>
              <a:spcAft>
                <a:spcPts val="0"/>
              </a:spcAft>
              <a:buClr>
                <a:srgbClr val="231F20"/>
              </a:buClr>
              <a:buSzPts val="1750"/>
              <a:buChar char="●"/>
            </a:pPr>
            <a:r>
              <a:rPr lang="en" sz="1750">
                <a:solidFill>
                  <a:srgbClr val="231F20"/>
                </a:solidFill>
                <a:highlight>
                  <a:srgbClr val="FFFFFF"/>
                </a:highlight>
              </a:rPr>
              <a:t>Be realistic and plan time away from your work to avoid burn-out!</a:t>
            </a:r>
            <a:endParaRPr sz="1750">
              <a:solidFill>
                <a:srgbClr val="231F20"/>
              </a:solidFill>
              <a:highlight>
                <a:srgbClr val="FFFFFF"/>
              </a:highlight>
            </a:endParaRPr>
          </a:p>
          <a:p>
            <a:pPr indent="-339725" lvl="0" marL="457200" rtl="0" algn="l"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750"/>
              <a:buChar char="●"/>
            </a:pPr>
            <a:r>
              <a:rPr lang="en" sz="1750">
                <a:solidFill>
                  <a:srgbClr val="231F20"/>
                </a:solidFill>
                <a:highlight>
                  <a:srgbClr val="FFFFFF"/>
                </a:highlight>
              </a:rPr>
              <a:t>Be focused: 20 minutes working followed by 10 minutes break is a good starting point.</a:t>
            </a:r>
            <a:endParaRPr sz="1750">
              <a:solidFill>
                <a:srgbClr val="231F20"/>
              </a:solidFill>
              <a:highlight>
                <a:srgbClr val="FFFFFF"/>
              </a:highlight>
            </a:endParaRPr>
          </a:p>
          <a:p>
            <a:pPr indent="-339725" lvl="0" marL="457200" rtl="0" algn="l"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750"/>
              <a:buChar char="●"/>
            </a:pPr>
            <a:r>
              <a:rPr lang="en" sz="1750">
                <a:solidFill>
                  <a:srgbClr val="231F20"/>
                </a:solidFill>
                <a:highlight>
                  <a:srgbClr val="FFFFFF"/>
                </a:highlight>
              </a:rPr>
              <a:t>Planning helps you to balance your time so that you don’t spend all your time revising one subject</a:t>
            </a:r>
            <a:endParaRPr sz="1750">
              <a:solidFill>
                <a:srgbClr val="231F20"/>
              </a:solidFill>
              <a:highlight>
                <a:srgbClr val="FFFFFF"/>
              </a:highlight>
            </a:endParaRPr>
          </a:p>
          <a:p>
            <a:pPr indent="-339725" lvl="0" marL="457200" rtl="0" algn="l"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750"/>
              <a:buChar char="●"/>
            </a:pPr>
            <a:r>
              <a:rPr lang="en" sz="1750">
                <a:solidFill>
                  <a:srgbClr val="231F20"/>
                </a:solidFill>
                <a:highlight>
                  <a:srgbClr val="FFFFFF"/>
                </a:highlight>
              </a:rPr>
              <a:t>If you share your revision plan with friends or family then you are more likely to stick to it</a:t>
            </a:r>
            <a:endParaRPr sz="1750">
              <a:solidFill>
                <a:srgbClr val="231F20"/>
              </a:solidFill>
              <a:highlight>
                <a:srgbClr val="FFFFFF"/>
              </a:highlight>
            </a:endParaRPr>
          </a:p>
          <a:p>
            <a:pPr indent="-339725" lvl="0" marL="457200" rtl="0" algn="l"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750"/>
              <a:buChar char="●"/>
            </a:pPr>
            <a:r>
              <a:rPr lang="en" sz="1750">
                <a:solidFill>
                  <a:srgbClr val="231F20"/>
                </a:solidFill>
                <a:highlight>
                  <a:srgbClr val="FFFFFF"/>
                </a:highlight>
              </a:rPr>
              <a:t>Don’t worry about other students’ revision plans, everyone does it differently!</a:t>
            </a:r>
            <a:endParaRPr sz="1750">
              <a:solidFill>
                <a:srgbClr val="231F2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3"/>
          <p:cNvSpPr txBox="1"/>
          <p:nvPr>
            <p:ph type="title"/>
          </p:nvPr>
        </p:nvSpPr>
        <p:spPr>
          <a:xfrm>
            <a:off x="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Miss B’s revision timetable example</a:t>
            </a:r>
            <a:endParaRPr/>
          </a:p>
        </p:txBody>
      </p:sp>
      <p:graphicFrame>
        <p:nvGraphicFramePr>
          <p:cNvPr id="149" name="Google Shape;149;p33"/>
          <p:cNvGraphicFramePr/>
          <p:nvPr/>
        </p:nvGraphicFramePr>
        <p:xfrm>
          <a:off x="0" y="7060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{F1C1B9E4-8EF5-47AA-9528-202A0C058EF4}</a:tableStyleId>
              </a:tblPr>
              <a:tblGrid>
                <a:gridCol w="1123725"/>
                <a:gridCol w="1123725"/>
                <a:gridCol w="1123725"/>
                <a:gridCol w="1123725"/>
                <a:gridCol w="1123725"/>
                <a:gridCol w="1123725"/>
                <a:gridCol w="1123725"/>
                <a:gridCol w="1123725"/>
              </a:tblGrid>
              <a:tr h="7764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Monday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Tuesday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E6913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Wednesday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Thursday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Friday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6D9EE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Saturday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674EA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Sunday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A64D79"/>
                    </a:solidFill>
                  </a:tcPr>
                </a:tc>
              </a:tr>
              <a:tr h="7748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Morning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8.30am</a:t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School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8.30am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School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8.30am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School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8.30am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School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8.30am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School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9am - 10am Swimming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9am - 10am Revision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EAD1DC"/>
                    </a:solidFill>
                  </a:tcPr>
                </a:tc>
              </a:tr>
              <a:tr h="7349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Afternoon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School </a:t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4pm - 4.30 Revision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School 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School 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4pm - 4.30 Revision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School 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School 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1.20 - 3pm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Revision (at school)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3.30 - 4.30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accent1"/>
                          </a:solidFill>
                        </a:rPr>
                        <a:t>Hockey</a:t>
                      </a:r>
                      <a:endParaRPr>
                        <a:solidFill>
                          <a:schemeClr val="accent1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EAD1DC"/>
                    </a:solidFill>
                  </a:tcPr>
                </a:tc>
              </a:tr>
              <a:tr h="7748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Evening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EAD1D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3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6" name="Google Shape;156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6029" y="148729"/>
            <a:ext cx="7593575" cy="476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3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35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3" name="Google Shape;163;p35"/>
          <p:cNvPicPr preferRelativeResize="0"/>
          <p:nvPr/>
        </p:nvPicPr>
        <p:blipFill rotWithShape="1">
          <a:blip r:embed="rId3">
            <a:alphaModFix/>
          </a:blip>
          <a:srcRect b="0" l="4498" r="0" t="0"/>
          <a:stretch/>
        </p:blipFill>
        <p:spPr>
          <a:xfrm>
            <a:off x="644200" y="0"/>
            <a:ext cx="777018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8" name="Google Shape;168;p36"/>
          <p:cNvGraphicFramePr/>
          <p:nvPr/>
        </p:nvGraphicFramePr>
        <p:xfrm>
          <a:off x="152375" y="174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{F1C1B9E4-8EF5-47AA-9528-202A0C058EF4}</a:tableStyleId>
              </a:tblPr>
              <a:tblGrid>
                <a:gridCol w="1471800"/>
                <a:gridCol w="1471800"/>
                <a:gridCol w="1471800"/>
                <a:gridCol w="1471800"/>
                <a:gridCol w="1492575"/>
                <a:gridCol w="1451025"/>
              </a:tblGrid>
              <a:tr h="5447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Caleb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8.30am - 3.15pm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3.15pm - 4.30pm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4.30pm - 5.30pm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5.30pm - 6.30pm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6.30 - 7.30pm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4956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Monday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School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Revision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5371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Tuesday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School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Football Club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980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Youth group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Youth group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1155CC"/>
                    </a:solidFill>
                  </a:tcPr>
                </a:tc>
              </a:tr>
              <a:tr h="5371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Wednesday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School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Screen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Screen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Revision 5.30pm-6pm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5371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Thursday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School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Swimming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4A86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5371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Friday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School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Rugby Club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4A86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5371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8am - 10am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10am - 11am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11am - 12pm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1pm - 3pm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3pm - 5pm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5371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Saturday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Basketball club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Revision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Play with friends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Play with friends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3C78D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3" name="Google Shape;173;p37"/>
          <p:cNvGraphicFramePr/>
          <p:nvPr/>
        </p:nvGraphicFramePr>
        <p:xfrm>
          <a:off x="152375" y="174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{F1C1B9E4-8EF5-47AA-9528-202A0C058EF4}</a:tableStyleId>
              </a:tblPr>
              <a:tblGrid>
                <a:gridCol w="1471800"/>
                <a:gridCol w="1471800"/>
                <a:gridCol w="1471800"/>
                <a:gridCol w="1471800"/>
                <a:gridCol w="1471800"/>
                <a:gridCol w="1471800"/>
              </a:tblGrid>
              <a:tr h="5447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Walter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8.30am - 3.15pm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3.15pm - 4.30pm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4.30pm - 5.30pm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5.30pm - 6.30pm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6.30 - 7.30pm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5371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Monday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School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Revision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Football training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0000"/>
                    </a:solidFill>
                  </a:tcPr>
                </a:tc>
              </a:tr>
              <a:tr h="5371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Tuesday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School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Football club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5371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Wednesday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School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Football training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Football training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0000"/>
                    </a:solidFill>
                  </a:tcPr>
                </a:tc>
              </a:tr>
              <a:tr h="5371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Thursday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School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Revision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5371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Friday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School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Revision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5371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9am - 10am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10am - 11am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12pm - 1pm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1pm - 3pm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3pm - 5pm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5371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Saturday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Revision</a:t>
                      </a:r>
                      <a:endParaRPr/>
                    </a:p>
                  </a:txBody>
                  <a:tcPr marT="91425" marB="91425" marR="91425" marL="91425"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