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4" r:id="rId7"/>
    <p:sldId id="267" r:id="rId8"/>
    <p:sldId id="261" r:id="rId9"/>
    <p:sldId id="262" r:id="rId10"/>
    <p:sldId id="263" r:id="rId11"/>
    <p:sldId id="265" r:id="rId12"/>
    <p:sldId id="268" r:id="rId13"/>
    <p:sldId id="266" r:id="rId14"/>
    <p:sldId id="269" r:id="rId15"/>
    <p:sldId id="271" r:id="rId16"/>
    <p:sldId id="272" r:id="rId17"/>
    <p:sldId id="270" r:id="rId18"/>
    <p:sldId id="275" r:id="rId19"/>
    <p:sldId id="273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3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B8517A-3B9D-4627-9D0A-387B59A45092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5EA3B3-9642-4CF9-AABD-8A85AD37F3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73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81613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43918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46784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4765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89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237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527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746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066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353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530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9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90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613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084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3272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80158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3_Title Slide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31573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6173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42745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7757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79837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1627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92551-13B8-4022-B65D-04A9222437CE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97715-7CEB-4E46-919D-9951B6FDC6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802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1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8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0.png"/><Relationship Id="rId5" Type="http://schemas.openxmlformats.org/officeDocument/2006/relationships/image" Target="../media/image28.png"/><Relationship Id="rId4" Type="http://schemas.openxmlformats.org/officeDocument/2006/relationships/image" Target="../media/image49.png"/><Relationship Id="rId9" Type="http://schemas.openxmlformats.org/officeDocument/2006/relationships/image" Target="../media/image5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8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57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0308" y="1004797"/>
            <a:ext cx="9144000" cy="2387600"/>
          </a:xfrm>
        </p:spPr>
        <p:txBody>
          <a:bodyPr/>
          <a:lstStyle/>
          <a:p>
            <a:r>
              <a:rPr lang="en-US" dirty="0" err="1" smtClean="0"/>
              <a:t>Maths</a:t>
            </a:r>
            <a:r>
              <a:rPr lang="en-US" dirty="0" smtClean="0"/>
              <a:t> in Year 3 and 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687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9560" y="382149"/>
            <a:ext cx="1158457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By Year 3, children should be fluent in adding numbers under 10 in their head. They also need to know how to cross the boundary of 10, e.g. 7 + 8.</a:t>
            </a:r>
          </a:p>
          <a:p>
            <a:endParaRPr lang="en-US" sz="3200" dirty="0" smtClean="0"/>
          </a:p>
          <a:p>
            <a:r>
              <a:rPr lang="en-US" sz="3200" dirty="0" smtClean="0"/>
              <a:t>Year 3 children add numbers up to 3 digits </a:t>
            </a:r>
            <a:r>
              <a:rPr lang="en-US" sz="3200" dirty="0" err="1" smtClean="0"/>
              <a:t>e.g</a:t>
            </a:r>
            <a:r>
              <a:rPr lang="en-US" sz="3200" dirty="0" smtClean="0"/>
              <a:t> 234 + 231</a:t>
            </a:r>
          </a:p>
          <a:p>
            <a:r>
              <a:rPr lang="en-US" sz="3200" dirty="0" smtClean="0"/>
              <a:t>Year 4 children add numbers up to 4 digits e.g. 3,456 + 1,246</a:t>
            </a:r>
          </a:p>
          <a:p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They are exposed to numbers in lots of different ways and are encouraged as much as possible to ‘see’ the numbers as what they are. E.g. the 5 in 657 is a 50.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7966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157" y="143562"/>
            <a:ext cx="34840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Part </a:t>
            </a:r>
            <a:r>
              <a:rPr lang="en-US" sz="4000" dirty="0" err="1" smtClean="0"/>
              <a:t>Part</a:t>
            </a:r>
            <a:r>
              <a:rPr lang="en-US" sz="4000" dirty="0" smtClean="0"/>
              <a:t> Whole</a:t>
            </a:r>
            <a:endParaRPr lang="en-GB" sz="4000" dirty="0"/>
          </a:p>
        </p:txBody>
      </p:sp>
      <p:pic>
        <p:nvPicPr>
          <p:cNvPr id="1026" name="Picture 2" descr="Year 1 Part-Whole Model Game | Classroom Secrets K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986" y="589135"/>
            <a:ext cx="3555988" cy="372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179312" y="963246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15</a:t>
            </a:r>
            <a:endParaRPr lang="en-GB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8189322" y="308062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10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10267405" y="3080625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5</a:t>
            </a:r>
            <a:endParaRPr lang="en-GB" sz="4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71" y="1178150"/>
            <a:ext cx="3028310" cy="280589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6851" y="3080625"/>
            <a:ext cx="404949" cy="550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651" y="4310744"/>
            <a:ext cx="3409950" cy="21907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158455" y="4539985"/>
            <a:ext cx="610871" cy="5022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2823" y="1138962"/>
            <a:ext cx="2919141" cy="35315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0333" y="4737098"/>
            <a:ext cx="3357072" cy="172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7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Bar Model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00" y="3288437"/>
            <a:ext cx="5012599" cy="23983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7393" y="530814"/>
            <a:ext cx="6220641" cy="25919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13863" y="2938082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 x 5 =20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371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51" y="221975"/>
            <a:ext cx="10515600" cy="1325563"/>
          </a:xfrm>
        </p:spPr>
        <p:txBody>
          <a:bodyPr/>
          <a:lstStyle/>
          <a:p>
            <a:r>
              <a:rPr lang="en-US" dirty="0" smtClean="0"/>
              <a:t>Number lines</a:t>
            </a:r>
            <a:endParaRPr lang="en-GB" dirty="0"/>
          </a:p>
        </p:txBody>
      </p:sp>
      <p:pic>
        <p:nvPicPr>
          <p:cNvPr id="2050" name="Picture 2" descr="Number 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52" y="1433874"/>
            <a:ext cx="5860510" cy="252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lank Numberlines | Teaching Resou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61" y="1874734"/>
            <a:ext cx="6097539" cy="431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29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Place Value charts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704" y="2636600"/>
            <a:ext cx="7498760" cy="309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68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EBDBDE8F-2E8A-40D6-A78A-B1B4B0CAEB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84973" y="377716"/>
          <a:ext cx="7526532" cy="209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163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88163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88163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88163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rgbClr val="C7DF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6344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367" y="982633"/>
            <a:ext cx="614094" cy="601934"/>
          </a:xfrm>
          <a:prstGeom prst="rect">
            <a:avLst/>
          </a:prstGeom>
        </p:spPr>
      </p:pic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3464" y="982633"/>
            <a:ext cx="614094" cy="601934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4019" y="1598632"/>
            <a:ext cx="614094" cy="601934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693" y="982633"/>
            <a:ext cx="614094" cy="601934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4019" y="982633"/>
            <a:ext cx="614094" cy="60193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4962" y="982633"/>
            <a:ext cx="614094" cy="60193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7756" y="982633"/>
            <a:ext cx="614094" cy="60193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7007" y="982633"/>
            <a:ext cx="614094" cy="60193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9327" y="1598632"/>
            <a:ext cx="614094" cy="60193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3167" y="982633"/>
            <a:ext cx="614094" cy="60193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9327" y="982633"/>
            <a:ext cx="614094" cy="60193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5690" y="982633"/>
            <a:ext cx="614094" cy="60193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8908" y="982633"/>
            <a:ext cx="614094" cy="60193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9118" y="1598632"/>
            <a:ext cx="614094" cy="601934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1939" y="1598632"/>
            <a:ext cx="614094" cy="601934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2204447" y="3750520"/>
            <a:ext cx="62115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Subtract 2 ones from the number.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What number have you made?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204447" y="5055397"/>
            <a:ext cx="62115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Add 3 thousands to the number.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What number have you made?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836537" y="5486283"/>
            <a:ext cx="10054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4,245</a:t>
            </a:r>
            <a:endParaRPr lang="en-GB" sz="36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805699" y="4181406"/>
            <a:ext cx="10054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1,243</a:t>
            </a:r>
            <a:endParaRPr lang="en-GB" sz="36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8D8E146-D013-42F3-BA66-F578A494EC1E}"/>
              </a:ext>
            </a:extLst>
          </p:cNvPr>
          <p:cNvSpPr txBox="1"/>
          <p:nvPr/>
        </p:nvSpPr>
        <p:spPr>
          <a:xfrm>
            <a:off x="2205655" y="2876529"/>
            <a:ext cx="6211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number has been made?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985D831-97F5-4E19-BC5C-ACDD378B1FFB}"/>
              </a:ext>
            </a:extLst>
          </p:cNvPr>
          <p:cNvSpPr txBox="1"/>
          <p:nvPr/>
        </p:nvSpPr>
        <p:spPr>
          <a:xfrm>
            <a:off x="6840288" y="2876529"/>
            <a:ext cx="10054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1,245</a:t>
            </a:r>
            <a:endParaRPr lang="en-GB" sz="36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B619B11C-9440-499C-A21D-21EA207C3B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8144" y="3399750"/>
            <a:ext cx="638829" cy="638829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404207D5-8094-472E-B21C-D0DAB9E670A2}"/>
              </a:ext>
            </a:extLst>
          </p:cNvPr>
          <p:cNvSpPr txBox="1"/>
          <p:nvPr/>
        </p:nvSpPr>
        <p:spPr>
          <a:xfrm>
            <a:off x="7101624" y="348833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989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60" grpId="0"/>
      <p:bldP spid="68" grpId="0"/>
      <p:bldP spid="36" grpId="0"/>
      <p:bldP spid="37" grpId="0"/>
      <p:bldP spid="39" grpId="0"/>
      <p:bldP spid="39" grpId="1"/>
      <p:bldP spid="39" grpId="2"/>
      <p:bldP spid="39" grpId="3"/>
      <p:bldP spid="39" grpId="4"/>
      <p:bldP spid="39" grpId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Maths</a:t>
            </a:r>
            <a:r>
              <a:rPr lang="en-US" dirty="0" smtClean="0"/>
              <a:t> Equipment</a:t>
            </a:r>
            <a:endParaRPr lang="en-GB" dirty="0"/>
          </a:p>
        </p:txBody>
      </p:sp>
      <p:pic>
        <p:nvPicPr>
          <p:cNvPr id="3074" name="Picture 2" descr="What Are Dienes? Explained For Primary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" y="1962695"/>
            <a:ext cx="55530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lace Value Counters 280 Piece S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581" y="1293222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Getting started with Numicon at Home – Inspire My Pl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80" y="4259038"/>
            <a:ext cx="3324652" cy="2215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808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6775"/>
            <a:ext cx="10385863" cy="31044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70" y="111442"/>
            <a:ext cx="4181475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49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869" y="449852"/>
            <a:ext cx="10633091" cy="32077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813" y="4483008"/>
            <a:ext cx="10594492" cy="21659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5869" y="3898233"/>
            <a:ext cx="20880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Regrouping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123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8" name="Table 67">
                <a:extLst>
                  <a:ext uri="{FF2B5EF4-FFF2-40B4-BE49-F238E27FC236}">
                    <a16:creationId xmlns:a16="http://schemas.microsoft.com/office/drawing/2014/main" id="{F471AAEC-1C01-4FFE-B4DC-EA08B0938D39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7176436" y="1468610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8" name="Table 67">
                <a:extLst>
                  <a:ext uri="{FF2B5EF4-FFF2-40B4-BE49-F238E27FC236}">
                    <a16:creationId xmlns:a16="http://schemas.microsoft.com/office/drawing/2014/main" id="{F471AAEC-1C01-4FFE-B4DC-EA08B0938D39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7176436" y="1468610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667" t="-186420" r="-506667" b="-1753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2DE5A2E4-D30C-4407-AC8F-17FB130C17B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91510" y="656345"/>
          <a:ext cx="4284500" cy="4055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125">
                  <a:extLst>
                    <a:ext uri="{9D8B030D-6E8A-4147-A177-3AD203B41FA5}">
                      <a16:colId xmlns:a16="http://schemas.microsoft.com/office/drawing/2014/main" val="2799117640"/>
                    </a:ext>
                  </a:extLst>
                </a:gridCol>
                <a:gridCol w="1071125">
                  <a:extLst>
                    <a:ext uri="{9D8B030D-6E8A-4147-A177-3AD203B41FA5}">
                      <a16:colId xmlns:a16="http://schemas.microsoft.com/office/drawing/2014/main" val="1980959579"/>
                    </a:ext>
                  </a:extLst>
                </a:gridCol>
                <a:gridCol w="1071125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071125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44327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6846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46846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240259"/>
                  </a:ext>
                </a:extLst>
              </a:tr>
              <a:tr h="574615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495378"/>
                  </a:ext>
                </a:extLst>
              </a:tr>
            </a:tbl>
          </a:graphicData>
        </a:graphic>
      </p:graphicFrame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2486" y="2743063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9009" y="2743063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3373" y="2743063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2990" y="2743063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3373" y="3150516"/>
            <a:ext cx="410901" cy="40276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9846" y="1299966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9009" y="1299966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2756" y="1299966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0352" y="1299966"/>
            <a:ext cx="410901" cy="402764"/>
          </a:xfrm>
          <a:prstGeom prst="rect">
            <a:avLst/>
          </a:prstGeom>
        </p:spPr>
      </p:pic>
      <p:pic>
        <p:nvPicPr>
          <p:cNvPr id="34" name="Picture 33" descr="A close up of a logo&#10;&#10;Description automatically generated">
            <a:extLst>
              <a:ext uri="{FF2B5EF4-FFF2-40B4-BE49-F238E27FC236}">
                <a16:creationId xmlns:a16="http://schemas.microsoft.com/office/drawing/2014/main" id="{DC4080BA-E280-4A7F-93DD-EC9186106C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7063" y="2769507"/>
            <a:ext cx="410901" cy="402764"/>
          </a:xfrm>
          <a:prstGeom prst="rect">
            <a:avLst/>
          </a:prstGeom>
        </p:spPr>
      </p:pic>
      <p:pic>
        <p:nvPicPr>
          <p:cNvPr id="35" name="Picture 34" descr="A close up of a logo&#10;&#10;Description automatically generated">
            <a:extLst>
              <a:ext uri="{FF2B5EF4-FFF2-40B4-BE49-F238E27FC236}">
                <a16:creationId xmlns:a16="http://schemas.microsoft.com/office/drawing/2014/main" id="{F1B18E72-DA4F-446C-8F17-27F4D4ACE1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40810" y="2769507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F3D6D457-E6F7-4BE7-904F-EE7B698DB4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9826" y="2743063"/>
            <a:ext cx="410901" cy="402764"/>
          </a:xfrm>
          <a:prstGeom prst="rect">
            <a:avLst/>
          </a:prstGeom>
        </p:spPr>
      </p:pic>
      <p:sp>
        <p:nvSpPr>
          <p:cNvPr id="41" name="TextBox 36">
            <a:extLst>
              <a:ext uri="{FF2B5EF4-FFF2-40B4-BE49-F238E27FC236}">
                <a16:creationId xmlns:a16="http://schemas.microsoft.com/office/drawing/2014/main" id="{0CA9B085-51D2-4931-AC60-C136BDAFCE09}"/>
              </a:ext>
            </a:extLst>
          </p:cNvPr>
          <p:cNvSpPr txBox="1"/>
          <p:nvPr/>
        </p:nvSpPr>
        <p:spPr>
          <a:xfrm>
            <a:off x="8639812" y="279563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43" name="TextBox 36">
            <a:extLst>
              <a:ext uri="{FF2B5EF4-FFF2-40B4-BE49-F238E27FC236}">
                <a16:creationId xmlns:a16="http://schemas.microsoft.com/office/drawing/2014/main" id="{9937B592-350B-44F5-B267-0721A067A4F5}"/>
              </a:ext>
            </a:extLst>
          </p:cNvPr>
          <p:cNvSpPr txBox="1"/>
          <p:nvPr/>
        </p:nvSpPr>
        <p:spPr>
          <a:xfrm>
            <a:off x="8265211" y="279563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44" name="TextBox 36">
            <a:extLst>
              <a:ext uri="{FF2B5EF4-FFF2-40B4-BE49-F238E27FC236}">
                <a16:creationId xmlns:a16="http://schemas.microsoft.com/office/drawing/2014/main" id="{06B0422A-3414-42A2-ABFD-8CC76D92240F}"/>
              </a:ext>
            </a:extLst>
          </p:cNvPr>
          <p:cNvSpPr txBox="1"/>
          <p:nvPr/>
        </p:nvSpPr>
        <p:spPr>
          <a:xfrm>
            <a:off x="7899989" y="279563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45" name="TextBox 36">
            <a:extLst>
              <a:ext uri="{FF2B5EF4-FFF2-40B4-BE49-F238E27FC236}">
                <a16:creationId xmlns:a16="http://schemas.microsoft.com/office/drawing/2014/main" id="{A021BEC1-AEBF-4D63-946F-5DC7D55F2632}"/>
              </a:ext>
            </a:extLst>
          </p:cNvPr>
          <p:cNvSpPr txBox="1"/>
          <p:nvPr/>
        </p:nvSpPr>
        <p:spPr>
          <a:xfrm>
            <a:off x="7540515" y="279563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EAD5183B-2DFF-4332-BC57-163848719D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9910" y="2743063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drawing&#10;&#10;Description automatically generated">
            <a:extLst>
              <a:ext uri="{FF2B5EF4-FFF2-40B4-BE49-F238E27FC236}">
                <a16:creationId xmlns:a16="http://schemas.microsoft.com/office/drawing/2014/main" id="{4816E6AB-1F7B-4AFD-B46A-AF165AC98B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9009" y="3144287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C3ACF87-6597-475C-98F3-519E90140E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9910" y="3144287"/>
            <a:ext cx="410901" cy="402764"/>
          </a:xfrm>
          <a:prstGeom prst="rect">
            <a:avLst/>
          </a:prstGeom>
        </p:spPr>
      </p:pic>
      <p:sp>
        <p:nvSpPr>
          <p:cNvPr id="53" name="TextBox 36">
            <a:extLst>
              <a:ext uri="{FF2B5EF4-FFF2-40B4-BE49-F238E27FC236}">
                <a16:creationId xmlns:a16="http://schemas.microsoft.com/office/drawing/2014/main" id="{97AC1F9D-6407-412D-82C7-F7631ACCA75C}"/>
              </a:ext>
            </a:extLst>
          </p:cNvPr>
          <p:cNvSpPr txBox="1"/>
          <p:nvPr/>
        </p:nvSpPr>
        <p:spPr>
          <a:xfrm>
            <a:off x="8286321" y="328544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65" name="Picture 64" descr="A picture containing clock&#10;&#10;Description automatically generated">
            <a:extLst>
              <a:ext uri="{FF2B5EF4-FFF2-40B4-BE49-F238E27FC236}">
                <a16:creationId xmlns:a16="http://schemas.microsoft.com/office/drawing/2014/main" id="{7DD98457-4CFE-4D5D-A592-EAFDBCC82D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2486" y="3191702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56CDD980-FB0D-43DB-9410-A3F1F29E25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9826" y="3191702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0C966F24-8439-4EB8-8964-6ED8959DA4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2486" y="3640341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clock&#10;&#10;Description automatically generated">
            <a:extLst>
              <a:ext uri="{FF2B5EF4-FFF2-40B4-BE49-F238E27FC236}">
                <a16:creationId xmlns:a16="http://schemas.microsoft.com/office/drawing/2014/main" id="{AF1A7803-96FC-4DC8-A3E0-06D505933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9826" y="3640341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5A2C7434-C8E9-4682-92D1-6B618C1070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2976" y="1299966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E7104415-298D-4429-905D-6E749CA061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8319" y="172158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B0836648-E64E-48AA-ADAC-C505B84EA4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0943" y="1721586"/>
            <a:ext cx="410901" cy="402764"/>
          </a:xfrm>
          <a:prstGeom prst="rect">
            <a:avLst/>
          </a:prstGeom>
        </p:spPr>
      </p:pic>
      <p:pic>
        <p:nvPicPr>
          <p:cNvPr id="75" name="Picture 74" descr="A picture containing drawing&#10;&#10;Description automatically generated">
            <a:extLst>
              <a:ext uri="{FF2B5EF4-FFF2-40B4-BE49-F238E27FC236}">
                <a16:creationId xmlns:a16="http://schemas.microsoft.com/office/drawing/2014/main" id="{50F306E1-2C69-407F-B1AA-1D5F63DF59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8509" y="4854520"/>
            <a:ext cx="410901" cy="402764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CC57E749-8E3C-43E5-8DF8-FA8A622E01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7530" y="2143206"/>
            <a:ext cx="410901" cy="402764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9857ED83-BE82-4716-8262-90042DDA55CC}"/>
              </a:ext>
            </a:extLst>
          </p:cNvPr>
          <p:cNvSpPr/>
          <p:nvPr/>
        </p:nvSpPr>
        <p:spPr>
          <a:xfrm>
            <a:off x="5353398" y="411448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1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FD325AF-EB16-425F-B423-1AF82628180C}"/>
              </a:ext>
            </a:extLst>
          </p:cNvPr>
          <p:cNvSpPr/>
          <p:nvPr/>
        </p:nvSpPr>
        <p:spPr>
          <a:xfrm>
            <a:off x="4307438" y="411587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7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C5D57B9-766A-44C5-A2C7-87E4C6C441AD}"/>
              </a:ext>
            </a:extLst>
          </p:cNvPr>
          <p:cNvSpPr/>
          <p:nvPr/>
        </p:nvSpPr>
        <p:spPr>
          <a:xfrm>
            <a:off x="3271523" y="411587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F8CE30F-BD31-4DF2-A42F-E528432F1D4F}"/>
              </a:ext>
            </a:extLst>
          </p:cNvPr>
          <p:cNvSpPr/>
          <p:nvPr/>
        </p:nvSpPr>
        <p:spPr>
          <a:xfrm>
            <a:off x="2158647" y="4115872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38" name="L-Shape 37">
            <a:extLst>
              <a:ext uri="{FF2B5EF4-FFF2-40B4-BE49-F238E27FC236}">
                <a16:creationId xmlns:a16="http://schemas.microsoft.com/office/drawing/2014/main" id="{3545D478-5E7C-4BDE-9CF3-581E23010F17}"/>
              </a:ext>
            </a:extLst>
          </p:cNvPr>
          <p:cNvSpPr/>
          <p:nvPr/>
        </p:nvSpPr>
        <p:spPr>
          <a:xfrm flipV="1">
            <a:off x="5522486" y="1286414"/>
            <a:ext cx="849357" cy="2756691"/>
          </a:xfrm>
          <a:prstGeom prst="corner">
            <a:avLst>
              <a:gd name="adj1" fmla="val 272585"/>
              <a:gd name="adj2" fmla="val 5000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630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9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2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indefinit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5" dur="indefinite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indefinit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8" dur="indefinite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indefinit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1" dur="indefinite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4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indefinit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0" dur="indefinite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indefinit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3" dur="indefinite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indefinit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6" dur="indefinite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3" grpId="0"/>
      <p:bldP spid="44" grpId="0"/>
      <p:bldP spid="45" grpId="0"/>
      <p:bldP spid="53" grpId="0"/>
      <p:bldP spid="62" grpId="0"/>
      <p:bldP spid="63" grpId="0"/>
      <p:bldP spid="64" grpId="0"/>
      <p:bldP spid="67" grpId="0"/>
      <p:bldP spid="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9" name="Google Shape;159;p6"/>
          <p:cNvGraphicFramePr/>
          <p:nvPr/>
        </p:nvGraphicFramePr>
        <p:xfrm>
          <a:off x="7150673" y="2010245"/>
          <a:ext cx="2203200" cy="225553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67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Calibri"/>
                        <a:buNone/>
                      </a:pPr>
                      <a:endParaRPr sz="28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/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/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r>
                        <a:rPr lang="en-GB" sz="32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/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/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r>
                        <a:rPr lang="en-GB" sz="3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/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r>
                        <a:rPr lang="en-GB" sz="3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/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/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/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7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67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CC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60" name="Google Shape;160;p6"/>
          <p:cNvGraphicFramePr/>
          <p:nvPr/>
        </p:nvGraphicFramePr>
        <p:xfrm>
          <a:off x="2191314" y="1963080"/>
          <a:ext cx="4079300" cy="288979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019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845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1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/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1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/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7DF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1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/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1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/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17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7625" marR="117625" marT="58800" marB="58800" anchor="ctr">
                    <a:lnL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1" name="Google Shape;161;p6"/>
          <p:cNvSpPr txBox="1"/>
          <p:nvPr/>
        </p:nvSpPr>
        <p:spPr>
          <a:xfrm>
            <a:off x="3879461" y="623585"/>
            <a:ext cx="4433081" cy="64633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l="-4120" t="-16037" b="-35845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162" name="Google Shape;162;p6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06062" y="3523739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6" descr="A picture containing drawing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61171" y="2668817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6" descr="A close up of a logo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685303" y="3094879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6" descr="A picture containing drawing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77128" y="2668817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6" descr="A picture containing drawing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61171" y="3094879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6" descr="A picture containing drawing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77128" y="3094879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6" descr="A picture containing drawing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61171" y="3523739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6" descr="A close up of a logo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65514" y="2668817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6" descr="A close up of a logo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65514" y="3094879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6" descr="A close up of a logo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685303" y="2668817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6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06062" y="2668817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6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30034" y="2668817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6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06062" y="3094879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6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30034" y="3094879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6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30034" y="3523739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6" descr="A picture containing clock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325287" y="2668817"/>
            <a:ext cx="410901" cy="40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6" descr="A picture containing clock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760696" y="2668817"/>
            <a:ext cx="410901" cy="402764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6"/>
          <p:cNvSpPr txBox="1"/>
          <p:nvPr/>
        </p:nvSpPr>
        <p:spPr>
          <a:xfrm>
            <a:off x="8609243" y="3331180"/>
            <a:ext cx="37382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180" name="Google Shape;180;p6"/>
          <p:cNvSpPr txBox="1"/>
          <p:nvPr/>
        </p:nvSpPr>
        <p:spPr>
          <a:xfrm>
            <a:off x="8261584" y="3331180"/>
            <a:ext cx="37382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81" name="Google Shape;181;p6"/>
          <p:cNvSpPr txBox="1"/>
          <p:nvPr/>
        </p:nvSpPr>
        <p:spPr>
          <a:xfrm>
            <a:off x="7883059" y="3331180"/>
            <a:ext cx="37382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182" name="Google Shape;182;p6"/>
          <p:cNvSpPr txBox="1"/>
          <p:nvPr/>
        </p:nvSpPr>
        <p:spPr>
          <a:xfrm>
            <a:off x="7504534" y="3331180"/>
            <a:ext cx="37382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83" name="Google Shape;183;p6"/>
          <p:cNvSpPr txBox="1"/>
          <p:nvPr/>
        </p:nvSpPr>
        <p:spPr>
          <a:xfrm>
            <a:off x="7048299" y="623585"/>
            <a:ext cx="123623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1,410</a:t>
            </a:r>
            <a:endParaRPr/>
          </a:p>
        </p:txBody>
      </p:sp>
      <p:cxnSp>
        <p:nvCxnSpPr>
          <p:cNvPr id="184" name="Google Shape;184;p6"/>
          <p:cNvCxnSpPr/>
          <p:nvPr/>
        </p:nvCxnSpPr>
        <p:spPr>
          <a:xfrm rot="10800000" flipH="1">
            <a:off x="5798848" y="2734304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5" name="Google Shape;185;p6"/>
          <p:cNvCxnSpPr/>
          <p:nvPr/>
        </p:nvCxnSpPr>
        <p:spPr>
          <a:xfrm rot="10800000" flipH="1">
            <a:off x="5352181" y="2729059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6" name="Google Shape;186;p6"/>
          <p:cNvCxnSpPr/>
          <p:nvPr/>
        </p:nvCxnSpPr>
        <p:spPr>
          <a:xfrm rot="10800000" flipH="1">
            <a:off x="4772455" y="3583981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7" name="Google Shape;187;p6"/>
          <p:cNvCxnSpPr/>
          <p:nvPr/>
        </p:nvCxnSpPr>
        <p:spPr>
          <a:xfrm rot="10800000" flipH="1">
            <a:off x="4340971" y="3583981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8" name="Google Shape;188;p6"/>
          <p:cNvCxnSpPr/>
          <p:nvPr/>
        </p:nvCxnSpPr>
        <p:spPr>
          <a:xfrm rot="10800000" flipH="1">
            <a:off x="4338547" y="3145671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9" name="Google Shape;189;p6"/>
          <p:cNvCxnSpPr/>
          <p:nvPr/>
        </p:nvCxnSpPr>
        <p:spPr>
          <a:xfrm rot="10800000" flipH="1">
            <a:off x="4763263" y="3153248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0" name="Google Shape;190;p6"/>
          <p:cNvCxnSpPr/>
          <p:nvPr/>
        </p:nvCxnSpPr>
        <p:spPr>
          <a:xfrm rot="10800000" flipH="1">
            <a:off x="4775123" y="2729059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1" name="Google Shape;191;p6"/>
          <p:cNvCxnSpPr/>
          <p:nvPr/>
        </p:nvCxnSpPr>
        <p:spPr>
          <a:xfrm rot="10800000" flipH="1">
            <a:off x="3294154" y="3576316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2" name="Google Shape;192;p6"/>
          <p:cNvCxnSpPr/>
          <p:nvPr/>
        </p:nvCxnSpPr>
        <p:spPr>
          <a:xfrm rot="10800000" flipH="1">
            <a:off x="2707950" y="3138004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3" name="Google Shape;193;p6"/>
          <p:cNvCxnSpPr/>
          <p:nvPr/>
        </p:nvCxnSpPr>
        <p:spPr>
          <a:xfrm rot="10800000" flipH="1">
            <a:off x="2298509" y="3145671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4" name="Google Shape;194;p6"/>
          <p:cNvCxnSpPr/>
          <p:nvPr/>
        </p:nvCxnSpPr>
        <p:spPr>
          <a:xfrm rot="10800000" flipH="1">
            <a:off x="2741351" y="2712421"/>
            <a:ext cx="334595" cy="28228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95" name="Google Shape;195;p6"/>
          <p:cNvSpPr txBox="1"/>
          <p:nvPr/>
        </p:nvSpPr>
        <p:spPr>
          <a:xfrm>
            <a:off x="5560819" y="4197992"/>
            <a:ext cx="37382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196" name="Google Shape;196;p6"/>
          <p:cNvSpPr txBox="1"/>
          <p:nvPr/>
        </p:nvSpPr>
        <p:spPr>
          <a:xfrm>
            <a:off x="4543123" y="4197992"/>
            <a:ext cx="37382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97" name="Google Shape;197;p6"/>
          <p:cNvSpPr txBox="1"/>
          <p:nvPr/>
        </p:nvSpPr>
        <p:spPr>
          <a:xfrm>
            <a:off x="3527154" y="4197992"/>
            <a:ext cx="37382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198" name="Google Shape;198;p6"/>
          <p:cNvSpPr txBox="1"/>
          <p:nvPr/>
        </p:nvSpPr>
        <p:spPr>
          <a:xfrm>
            <a:off x="2503106" y="4197992"/>
            <a:ext cx="37382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99" name="Google Shape;199;p6"/>
          <p:cNvSpPr txBox="1"/>
          <p:nvPr/>
        </p:nvSpPr>
        <p:spPr>
          <a:xfrm>
            <a:off x="2191315" y="5729288"/>
            <a:ext cx="705417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your equipment to help you!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002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1" y="719409"/>
            <a:ext cx="10402248" cy="31341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9115" y="4603628"/>
            <a:ext cx="22775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‘Exchanging’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403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B61B6046-BD75-01AD-D310-818F308EB86A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7003425" y="1737629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+mn-lt"/>
                            </a:rPr>
                            <a:t> 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8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3672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B61B6046-BD75-01AD-D310-818F308EB86A}"/>
                  </a:ext>
                </a:extLst>
              </p:cNvPr>
              <p:cNvGraphicFramePr>
                <a:graphicFrameLocks noGrp="1"/>
              </p:cNvGraphicFramePr>
              <p:nvPr>
                <p:extLst/>
              </p:nvPr>
            </p:nvGraphicFramePr>
            <p:xfrm>
              <a:off x="7003425" y="1737629"/>
              <a:ext cx="2203200" cy="22555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67200">
                      <a:extLst>
                        <a:ext uri="{9D8B030D-6E8A-4147-A177-3AD203B41FA5}">
                          <a16:colId xmlns:a16="http://schemas.microsoft.com/office/drawing/2014/main" val="4042470110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261971657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70042895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365463968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699825816"/>
                        </a:ext>
                      </a:extLst>
                    </a:gridCol>
                    <a:gridCol w="367200">
                      <a:extLst>
                        <a:ext uri="{9D8B030D-6E8A-4147-A177-3AD203B41FA5}">
                          <a16:colId xmlns:a16="http://schemas.microsoft.com/office/drawing/2014/main" val="2498144686"/>
                        </a:ext>
                      </a:extLst>
                    </a:gridCol>
                  </a:tblGrid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64565384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pPr algn="ctr"/>
                          <a:endParaRPr lang="en-GB" sz="2800" b="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4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0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b="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6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5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120539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2"/>
                          <a:stretch>
                            <a:fillRect l="-1639" t="-186420" r="-498361" b="-1753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4572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32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2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solidFill>
                                <a:schemeClr val="tx1"/>
                              </a:solidFill>
                              <a:latin typeface="+mn-lt"/>
                            </a:rPr>
                            <a:t>8</a:t>
                          </a: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4501321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02945117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solidFill>
                              <a:schemeClr val="tx1"/>
                            </a:solidFill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CCF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29775593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ACC43E4-1DEB-4B73-2479-1183211AA35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99711" y="1184187"/>
          <a:ext cx="4098875" cy="40723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12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045124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045124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963503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8159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F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000676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47184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413F5B6-6B12-A6FC-0710-42F4AC23D28F}"/>
                  </a:ext>
                </a:extLst>
              </p:cNvPr>
              <p:cNvSpPr txBox="1"/>
              <p:nvPr/>
            </p:nvSpPr>
            <p:spPr>
              <a:xfrm>
                <a:off x="4143758" y="557138"/>
                <a:ext cx="390448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000" dirty="0"/>
                  <a:t>4,065  </a:t>
                </a:r>
                <a14:m>
                  <m:oMath xmlns:m="http://schemas.openxmlformats.org/officeDocument/2006/math">
                    <m:r>
                      <a:rPr lang="en-GB" sz="3000" i="1" dirty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000" dirty="0"/>
                  <a:t> 2,128 </a:t>
                </a:r>
                <a14:m>
                  <m:oMath xmlns:m="http://schemas.openxmlformats.org/officeDocument/2006/math">
                    <m:r>
                      <a:rPr lang="en-GB" sz="30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0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413F5B6-6B12-A6FC-0710-42F4AC23D2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758" y="557138"/>
                <a:ext cx="3904487" cy="553998"/>
              </a:xfrm>
              <a:prstGeom prst="rect">
                <a:avLst/>
              </a:prstGeom>
              <a:blipFill>
                <a:blip r:embed="rId3"/>
                <a:stretch>
                  <a:fillRect l="-3750" t="-13187" b="-340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58329F1-5414-6CE2-FF88-98D9C291A883}"/>
              </a:ext>
            </a:extLst>
          </p:cNvPr>
          <p:cNvCxnSpPr/>
          <p:nvPr/>
        </p:nvCxnSpPr>
        <p:spPr>
          <a:xfrm flipV="1">
            <a:off x="8131393" y="227968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2ECAAA0-3D0E-C1BD-BEA8-18DA971D6ED8}"/>
              </a:ext>
            </a:extLst>
          </p:cNvPr>
          <p:cNvSpPr txBox="1"/>
          <p:nvPr/>
        </p:nvSpPr>
        <p:spPr>
          <a:xfrm>
            <a:off x="8000563" y="202370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6E3720-3A42-962A-7C95-C598C12B6400}"/>
              </a:ext>
            </a:extLst>
          </p:cNvPr>
          <p:cNvSpPr txBox="1"/>
          <p:nvPr/>
        </p:nvSpPr>
        <p:spPr>
          <a:xfrm>
            <a:off x="8352009" y="20333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50AC42B-AB43-9626-D14F-846BBAD9B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0828" y="1684076"/>
            <a:ext cx="410901" cy="402764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9D86ADF-9E81-1A5A-57BE-D6F7EC260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0918" y="1684076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682F2212-7609-51A9-3AC3-BE86E8995E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2769" y="1684076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0D4D3D37-8F27-513D-A0C8-17056E6E16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1210" y="1684076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F3C6E625-7B79-5BFC-BA32-823A969ABC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2769" y="2071206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78793D70-67E6-CA02-D51D-B09AD7A170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1210" y="2071206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3BDE2735-6AF4-960F-8A5A-BF29766B49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2769" y="2444650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9300D89A-EEC6-976F-B841-789D01D04F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4572" y="1684076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3ABDCF84-9A9B-02A1-8F95-E7C9883680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4572" y="2045606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AEBF79D2-D954-F5CA-2381-A986C5154C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6885" y="1684076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BDD4C886-ECF2-F6BD-E8DC-288BB5F20C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6885" y="2045606"/>
            <a:ext cx="410901" cy="402764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B21E8D8E-F7F6-79B4-1323-FAA5BB6986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0918" y="2071206"/>
            <a:ext cx="410901" cy="402764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9AE49A8E-E05B-CF34-3172-6690ECAB54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0828" y="2071206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6831BDA1-2A87-FFF7-CD60-A79464CF6E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1210" y="2444650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F26928BA-CA9F-7BB3-64C0-17290DC995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4572" y="2407136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E79E0741-83B7-8863-4923-BAF1A797EB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4572" y="3853256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A6325B76-9CF4-9140-597C-906F2FB4DC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6885" y="3853256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E81B2537-5368-8BCB-5059-AA02BDE7DF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4572" y="3491726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D196E347-F4B4-8991-69DC-130781F168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4572" y="2768666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C9D8F5BF-AA8A-AEDB-583E-B1D91FCDD3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6885" y="2768666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C1BD8B57-7418-D4DE-5180-02C1DB4644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4572" y="4214784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9AF9D714-5F37-6F9C-0EF6-2CAE2721D4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4572" y="3130196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9027B086-406B-F609-8197-A8BB8AB651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6885" y="3130196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16D53684-1171-8C39-D441-BAE9201D72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6885" y="4214784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C24C6909-D2E6-42F0-9A71-5942BE7F3F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6885" y="3491726"/>
            <a:ext cx="410901" cy="402764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4A9576E-822F-AC5C-29A0-3E606912CD40}"/>
              </a:ext>
            </a:extLst>
          </p:cNvPr>
          <p:cNvCxnSpPr/>
          <p:nvPr/>
        </p:nvCxnSpPr>
        <p:spPr>
          <a:xfrm flipV="1">
            <a:off x="5875038" y="392289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56D049F-D082-9391-B6E6-85DEFC5CAED2}"/>
              </a:ext>
            </a:extLst>
          </p:cNvPr>
          <p:cNvCxnSpPr/>
          <p:nvPr/>
        </p:nvCxnSpPr>
        <p:spPr>
          <a:xfrm flipV="1">
            <a:off x="5432674" y="356494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0CFFD7F3-D68A-AB88-6B1A-01066E9FA864}"/>
              </a:ext>
            </a:extLst>
          </p:cNvPr>
          <p:cNvCxnSpPr/>
          <p:nvPr/>
        </p:nvCxnSpPr>
        <p:spPr>
          <a:xfrm flipV="1">
            <a:off x="5432724" y="391039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6DAD0B6-347D-CD53-6147-415E5B0F2368}"/>
              </a:ext>
            </a:extLst>
          </p:cNvPr>
          <p:cNvCxnSpPr/>
          <p:nvPr/>
        </p:nvCxnSpPr>
        <p:spPr>
          <a:xfrm flipV="1">
            <a:off x="5875038" y="427715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5BB28C0-A030-637D-C32D-92A899CB49C7}"/>
              </a:ext>
            </a:extLst>
          </p:cNvPr>
          <p:cNvCxnSpPr/>
          <p:nvPr/>
        </p:nvCxnSpPr>
        <p:spPr>
          <a:xfrm flipV="1">
            <a:off x="5432724" y="32121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7A264AAF-DAB5-6853-00E7-ACCFC6DBA1F5}"/>
              </a:ext>
            </a:extLst>
          </p:cNvPr>
          <p:cNvCxnSpPr/>
          <p:nvPr/>
        </p:nvCxnSpPr>
        <p:spPr>
          <a:xfrm flipV="1">
            <a:off x="5875038" y="355283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23D76E3-C306-0189-D703-0B0482063A5B}"/>
              </a:ext>
            </a:extLst>
          </p:cNvPr>
          <p:cNvCxnSpPr/>
          <p:nvPr/>
        </p:nvCxnSpPr>
        <p:spPr>
          <a:xfrm flipV="1">
            <a:off x="5432724" y="426789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34FB3D40-861A-3537-884E-CBB001E68C96}"/>
              </a:ext>
            </a:extLst>
          </p:cNvPr>
          <p:cNvCxnSpPr/>
          <p:nvPr/>
        </p:nvCxnSpPr>
        <p:spPr>
          <a:xfrm flipV="1">
            <a:off x="5875038" y="319475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388D8B71-87B6-B818-3175-FEC0A5B82EFB}"/>
              </a:ext>
            </a:extLst>
          </p:cNvPr>
          <p:cNvSpPr txBox="1"/>
          <p:nvPr/>
        </p:nvSpPr>
        <p:spPr>
          <a:xfrm>
            <a:off x="8465987" y="306029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43E8E76F-7530-FE73-543B-3378F7F56387}"/>
              </a:ext>
            </a:extLst>
          </p:cNvPr>
          <p:cNvCxnSpPr/>
          <p:nvPr/>
        </p:nvCxnSpPr>
        <p:spPr>
          <a:xfrm flipV="1">
            <a:off x="4420921" y="249234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070009A-062D-6E10-4ED5-53504A407D52}"/>
              </a:ext>
            </a:extLst>
          </p:cNvPr>
          <p:cNvCxnSpPr/>
          <p:nvPr/>
        </p:nvCxnSpPr>
        <p:spPr>
          <a:xfrm flipV="1">
            <a:off x="4870646" y="212460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7EABC0A7-1CC0-BEBD-4CE6-B5FB2616135F}"/>
              </a:ext>
            </a:extLst>
          </p:cNvPr>
          <p:cNvSpPr txBox="1"/>
          <p:nvPr/>
        </p:nvSpPr>
        <p:spPr>
          <a:xfrm>
            <a:off x="8102251" y="3060298"/>
            <a:ext cx="393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3</a:t>
            </a:r>
          </a:p>
        </p:txBody>
      </p:sp>
      <p:pic>
        <p:nvPicPr>
          <p:cNvPr id="45" name="Picture 44" descr="A picture containing drawing&#10;&#10;Description automatically generated">
            <a:extLst>
              <a:ext uri="{FF2B5EF4-FFF2-40B4-BE49-F238E27FC236}">
                <a16:creationId xmlns:a16="http://schemas.microsoft.com/office/drawing/2014/main" id="{0E92EAB6-0A65-8233-CEAB-17DC2F6D78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8297" y="1684076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6AD2F80-2329-6803-66D9-D85DCC4E63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5718" y="1684076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drawing&#10;&#10;Description automatically generated">
            <a:extLst>
              <a:ext uri="{FF2B5EF4-FFF2-40B4-BE49-F238E27FC236}">
                <a16:creationId xmlns:a16="http://schemas.microsoft.com/office/drawing/2014/main" id="{C7A19147-04C7-0E96-37A3-ECBF03E50F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8297" y="2074036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30153FF5-9203-302E-1F6A-47A3DBD7D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5718" y="2074036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AFF5F0BB-72CE-B210-7569-D064CA5A2D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8297" y="2463996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drawing&#10;&#10;Description automatically generated">
            <a:extLst>
              <a:ext uri="{FF2B5EF4-FFF2-40B4-BE49-F238E27FC236}">
                <a16:creationId xmlns:a16="http://schemas.microsoft.com/office/drawing/2014/main" id="{AE73207C-1D69-DE84-760C-0CD3F19BDF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5718" y="2463996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7D783B45-4797-39AF-16DC-6A0C30D15E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8297" y="2853956"/>
            <a:ext cx="410901" cy="402764"/>
          </a:xfrm>
          <a:prstGeom prst="rect">
            <a:avLst/>
          </a:prstGeom>
        </p:spPr>
      </p:pic>
      <p:pic>
        <p:nvPicPr>
          <p:cNvPr id="52" name="Picture 5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9D7718A-1AB8-016B-2D9F-C550B171AE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5718" y="2853956"/>
            <a:ext cx="410901" cy="402764"/>
          </a:xfrm>
          <a:prstGeom prst="rect">
            <a:avLst/>
          </a:prstGeom>
        </p:spPr>
      </p:pic>
      <p:pic>
        <p:nvPicPr>
          <p:cNvPr id="53" name="Picture 52" descr="A picture containing drawing&#10;&#10;Description automatically generated">
            <a:extLst>
              <a:ext uri="{FF2B5EF4-FFF2-40B4-BE49-F238E27FC236}">
                <a16:creationId xmlns:a16="http://schemas.microsoft.com/office/drawing/2014/main" id="{9CDDD61D-E329-DB3C-CA78-B7FAB5F2AB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8297" y="3243916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014B02B6-897B-084F-F421-887E066E9A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5718" y="3243916"/>
            <a:ext cx="410901" cy="402764"/>
          </a:xfrm>
          <a:prstGeom prst="rect">
            <a:avLst/>
          </a:prstGeom>
        </p:spPr>
      </p:pic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FD43C1C6-BFB3-67DC-9AB0-169CBE632298}"/>
              </a:ext>
            </a:extLst>
          </p:cNvPr>
          <p:cNvCxnSpPr/>
          <p:nvPr/>
        </p:nvCxnSpPr>
        <p:spPr>
          <a:xfrm flipV="1">
            <a:off x="7396775" y="229542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46C5BFFC-3A1C-DE82-310C-E1E437B28804}"/>
              </a:ext>
            </a:extLst>
          </p:cNvPr>
          <p:cNvSpPr txBox="1"/>
          <p:nvPr/>
        </p:nvSpPr>
        <p:spPr>
          <a:xfrm>
            <a:off x="7271069" y="203088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7379D9B-C946-C7A7-2F2B-3FF5732A0D19}"/>
              </a:ext>
            </a:extLst>
          </p:cNvPr>
          <p:cNvSpPr txBox="1"/>
          <p:nvPr/>
        </p:nvSpPr>
        <p:spPr>
          <a:xfrm>
            <a:off x="7611828" y="203088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580D1B3-22ED-C8AD-970A-C8E578956833}"/>
              </a:ext>
            </a:extLst>
          </p:cNvPr>
          <p:cNvCxnSpPr/>
          <p:nvPr/>
        </p:nvCxnSpPr>
        <p:spPr>
          <a:xfrm flipV="1">
            <a:off x="3801745" y="328855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999E7A5C-B541-6410-A558-36E977A7F900}"/>
              </a:ext>
            </a:extLst>
          </p:cNvPr>
          <p:cNvSpPr txBox="1"/>
          <p:nvPr/>
        </p:nvSpPr>
        <p:spPr>
          <a:xfrm>
            <a:off x="7738515" y="3060298"/>
            <a:ext cx="393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E47A262-CDA6-DC4E-C41A-F3DFEEBCCF0E}"/>
              </a:ext>
            </a:extLst>
          </p:cNvPr>
          <p:cNvSpPr txBox="1"/>
          <p:nvPr/>
        </p:nvSpPr>
        <p:spPr>
          <a:xfrm>
            <a:off x="7361612" y="306029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B49DFA2-E2F6-2CE4-5E84-9B55BBF61CFA}"/>
              </a:ext>
            </a:extLst>
          </p:cNvPr>
          <p:cNvSpPr/>
          <p:nvPr/>
        </p:nvSpPr>
        <p:spPr>
          <a:xfrm>
            <a:off x="6879823" y="546933"/>
            <a:ext cx="114967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1,937 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20E57CC1-DC0B-E20D-EC1F-4EBFF0979E3F}"/>
              </a:ext>
            </a:extLst>
          </p:cNvPr>
          <p:cNvCxnSpPr/>
          <p:nvPr/>
        </p:nvCxnSpPr>
        <p:spPr>
          <a:xfrm flipV="1">
            <a:off x="2755555" y="17315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9DE48FB5-A274-8769-F81A-25977E0C64BD}"/>
              </a:ext>
            </a:extLst>
          </p:cNvPr>
          <p:cNvCxnSpPr/>
          <p:nvPr/>
        </p:nvCxnSpPr>
        <p:spPr>
          <a:xfrm flipV="1">
            <a:off x="2313916" y="214234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3B9C3958-6343-4288-4EE1-B83D33389E9F}"/>
              </a:ext>
            </a:extLst>
          </p:cNvPr>
          <p:cNvSpPr txBox="1"/>
          <p:nvPr/>
        </p:nvSpPr>
        <p:spPr>
          <a:xfrm>
            <a:off x="2330510" y="5236032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There are not enough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</a:rPr>
              <a:t>			 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 , so I need to exchange 1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</a:rPr>
              <a:t>					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 for 10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</a:rPr>
              <a:t>				</a:t>
            </a:r>
            <a:endParaRPr lang="en-GB" sz="28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6306F80-2EA2-8F24-9E0C-6115D0119990}"/>
              </a:ext>
            </a:extLst>
          </p:cNvPr>
          <p:cNvSpPr txBox="1"/>
          <p:nvPr/>
        </p:nvSpPr>
        <p:spPr>
          <a:xfrm>
            <a:off x="5863360" y="5219752"/>
            <a:ext cx="1427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ones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225DE81-35B4-6404-0B9E-6D5135100F45}"/>
              </a:ext>
            </a:extLst>
          </p:cNvPr>
          <p:cNvSpPr txBox="1"/>
          <p:nvPr/>
        </p:nvSpPr>
        <p:spPr>
          <a:xfrm>
            <a:off x="4626807" y="5651972"/>
            <a:ext cx="1427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ten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B957890-E83D-5D72-6874-E9608C3C0FEC}"/>
              </a:ext>
            </a:extLst>
          </p:cNvPr>
          <p:cNvSpPr txBox="1"/>
          <p:nvPr/>
        </p:nvSpPr>
        <p:spPr>
          <a:xfrm>
            <a:off x="7407911" y="5688054"/>
            <a:ext cx="1427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ones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115C10E2-6AD5-E2DB-958C-92C86E8212F0}"/>
              </a:ext>
            </a:extLst>
          </p:cNvPr>
          <p:cNvSpPr txBox="1"/>
          <p:nvPr/>
        </p:nvSpPr>
        <p:spPr>
          <a:xfrm>
            <a:off x="5569556" y="5242753"/>
            <a:ext cx="1838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hundreds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ACA8A3F-75F4-1E66-5107-4E164EDEF6A0}"/>
              </a:ext>
            </a:extLst>
          </p:cNvPr>
          <p:cNvSpPr txBox="1"/>
          <p:nvPr/>
        </p:nvSpPr>
        <p:spPr>
          <a:xfrm>
            <a:off x="4462971" y="5683197"/>
            <a:ext cx="1835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thousand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35F085C2-6792-BA3D-83A5-027B2AF5D423}"/>
              </a:ext>
            </a:extLst>
          </p:cNvPr>
          <p:cNvSpPr txBox="1"/>
          <p:nvPr/>
        </p:nvSpPr>
        <p:spPr>
          <a:xfrm>
            <a:off x="7283032" y="5685068"/>
            <a:ext cx="1838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hundreds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5E3B688-5316-BB61-6EBA-E38FAD764FA4}"/>
              </a:ext>
            </a:extLst>
          </p:cNvPr>
          <p:cNvSpPr txBox="1"/>
          <p:nvPr/>
        </p:nvSpPr>
        <p:spPr>
          <a:xfrm>
            <a:off x="5608944" y="4596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7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366EA427-74D8-FB13-97AF-340FD176B51A}"/>
              </a:ext>
            </a:extLst>
          </p:cNvPr>
          <p:cNvSpPr txBox="1"/>
          <p:nvPr/>
        </p:nvSpPr>
        <p:spPr>
          <a:xfrm>
            <a:off x="4592322" y="4596083"/>
            <a:ext cx="444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dirty="0"/>
              <a:t>3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E130330-C4BD-313E-AA33-A5B853B08574}"/>
              </a:ext>
            </a:extLst>
          </p:cNvPr>
          <p:cNvSpPr txBox="1"/>
          <p:nvPr/>
        </p:nvSpPr>
        <p:spPr>
          <a:xfrm>
            <a:off x="3559947" y="4596083"/>
            <a:ext cx="444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dirty="0"/>
              <a:t>9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4CDA9333-06B7-5D74-E455-BD9C63BB4AB7}"/>
              </a:ext>
            </a:extLst>
          </p:cNvPr>
          <p:cNvSpPr txBox="1"/>
          <p:nvPr/>
        </p:nvSpPr>
        <p:spPr>
          <a:xfrm>
            <a:off x="2534299" y="4596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D2F61C3-B1E9-E680-2F0F-5078C035F22E}"/>
              </a:ext>
            </a:extLst>
          </p:cNvPr>
          <p:cNvSpPr/>
          <p:nvPr/>
        </p:nvSpPr>
        <p:spPr>
          <a:xfrm flipV="1">
            <a:off x="5394571" y="2787650"/>
            <a:ext cx="847380" cy="182989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3B5A1E6A-3833-32BA-670A-CEB69E514ABB}"/>
              </a:ext>
            </a:extLst>
          </p:cNvPr>
          <p:cNvCxnSpPr>
            <a:cxnSpLocks/>
          </p:cNvCxnSpPr>
          <p:nvPr/>
        </p:nvCxnSpPr>
        <p:spPr>
          <a:xfrm>
            <a:off x="5061314" y="2847110"/>
            <a:ext cx="300938" cy="77316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C45F2C9F-63A2-E5D3-7B9A-3E708F2B48EA}"/>
              </a:ext>
            </a:extLst>
          </p:cNvPr>
          <p:cNvSpPr/>
          <p:nvPr/>
        </p:nvSpPr>
        <p:spPr>
          <a:xfrm flipV="1">
            <a:off x="3311089" y="1687676"/>
            <a:ext cx="921718" cy="19680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D03B20BD-BB2E-26CB-8771-12653A290D08}"/>
              </a:ext>
            </a:extLst>
          </p:cNvPr>
          <p:cNvCxnSpPr>
            <a:cxnSpLocks/>
          </p:cNvCxnSpPr>
          <p:nvPr/>
        </p:nvCxnSpPr>
        <p:spPr>
          <a:xfrm>
            <a:off x="3060791" y="2425626"/>
            <a:ext cx="174879" cy="39518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9348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500"/>
                            </p:stCondLst>
                            <p:childTnLst>
                              <p:par>
                                <p:cTn id="2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500"/>
                            </p:stCondLst>
                            <p:childTnLst>
                              <p:par>
                                <p:cTn id="2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1" grpId="0"/>
      <p:bldP spid="44" grpId="0"/>
      <p:bldP spid="56" grpId="0"/>
      <p:bldP spid="57" grpId="0"/>
      <p:bldP spid="59" grpId="0"/>
      <p:bldP spid="60" grpId="0"/>
      <p:bldP spid="61" grpId="0"/>
      <p:bldP spid="64" grpId="0"/>
      <p:bldP spid="64" grpId="1"/>
      <p:bldP spid="64" grpId="2"/>
      <p:bldP spid="64" grpId="3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2" grpId="0"/>
      <p:bldP spid="73" grpId="0"/>
      <p:bldP spid="74" grpId="0"/>
      <p:bldP spid="75" grpId="0" animBg="1"/>
      <p:bldP spid="7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2697" y="705394"/>
            <a:ext cx="106592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Children should leave Year 3 knowing their 1,2,3,4,5,8,10 times tables</a:t>
            </a:r>
          </a:p>
          <a:p>
            <a:endParaRPr lang="en-US" sz="3200" dirty="0"/>
          </a:p>
          <a:p>
            <a:r>
              <a:rPr lang="en-US" sz="3200" dirty="0" smtClean="0"/>
              <a:t>Children should leave Year 4 knowing all of them.</a:t>
            </a:r>
          </a:p>
          <a:p>
            <a:endParaRPr lang="en-US" sz="3200" dirty="0"/>
          </a:p>
          <a:p>
            <a:r>
              <a:rPr lang="en-US" sz="3200" dirty="0" smtClean="0"/>
              <a:t>They do a Multiplication Check in May/June time which expects them to know them all within 6 seconds.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571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hat are Arrays in Multiplication? Twinkl Teaching Wi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01" y="1950585"/>
            <a:ext cx="6637110" cy="468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9084" y="470263"/>
            <a:ext cx="12979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Array</a:t>
            </a:r>
            <a:endParaRPr lang="en-GB" sz="4000" dirty="0"/>
          </a:p>
        </p:txBody>
      </p:sp>
      <p:pic>
        <p:nvPicPr>
          <p:cNvPr id="4100" name="Picture 4" descr="What is an Array? - Vec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81839" y="1168493"/>
            <a:ext cx="3187338" cy="179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ategory: Picture This!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9290" y="4508576"/>
            <a:ext cx="3355841" cy="213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68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1553"/>
            <a:ext cx="11655027" cy="274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76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F4A80045-3607-41AD-A04E-8FFDF134A91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51132" y="1197492"/>
          <a:ext cx="6478424" cy="2170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196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196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196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196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7211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77472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3C6A4C49-9EB4-4CC7-B6BB-8AD13E57A4A6}"/>
              </a:ext>
            </a:extLst>
          </p:cNvPr>
          <p:cNvSpPr txBox="1"/>
          <p:nvPr/>
        </p:nvSpPr>
        <p:spPr>
          <a:xfrm>
            <a:off x="4871985" y="4245889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38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24D5B1-A74D-4AC2-BD42-4CED81A32B78}"/>
              </a:ext>
            </a:extLst>
          </p:cNvPr>
          <p:cNvSpPr txBox="1"/>
          <p:nvPr/>
        </p:nvSpPr>
        <p:spPr>
          <a:xfrm>
            <a:off x="6469255" y="4230255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95AAB3-116D-4EBE-B78F-FB95ED459CB7}"/>
              </a:ext>
            </a:extLst>
          </p:cNvPr>
          <p:cNvSpPr txBox="1"/>
          <p:nvPr/>
        </p:nvSpPr>
        <p:spPr>
          <a:xfrm>
            <a:off x="6649097" y="4230255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8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4B2A56F-36B7-435A-ABE6-7C915373F866}"/>
              </a:ext>
            </a:extLst>
          </p:cNvPr>
          <p:cNvSpPr txBox="1"/>
          <p:nvPr/>
        </p:nvSpPr>
        <p:spPr>
          <a:xfrm>
            <a:off x="6832713" y="4230255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D9D24CB-16AC-411F-86DA-479D31A28538}"/>
              </a:ext>
            </a:extLst>
          </p:cNvPr>
          <p:cNvSpPr txBox="1"/>
          <p:nvPr/>
        </p:nvSpPr>
        <p:spPr>
          <a:xfrm>
            <a:off x="6588082" y="1650048"/>
            <a:ext cx="6418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ea typeface="Cambria Math" panose="02040503050406030204" pitchFamily="18" charset="0"/>
                <a:cs typeface="Calibri" panose="020F0502020204030204" pitchFamily="34" charset="0"/>
              </a:rPr>
              <a:t>3</a:t>
            </a:r>
            <a:endParaRPr lang="en-GB" sz="96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EBD49A4-D6DC-438C-B467-C929D09BA4BA}"/>
              </a:ext>
            </a:extLst>
          </p:cNvPr>
          <p:cNvSpPr txBox="1"/>
          <p:nvPr/>
        </p:nvSpPr>
        <p:spPr>
          <a:xfrm>
            <a:off x="8196678" y="1650048"/>
            <a:ext cx="6418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ea typeface="Cambria Math" panose="02040503050406030204" pitchFamily="18" charset="0"/>
                <a:cs typeface="Calibri" panose="020F0502020204030204" pitchFamily="34" charset="0"/>
              </a:rPr>
              <a:t>8</a:t>
            </a:r>
            <a:endParaRPr lang="en-GB" sz="96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8783DD-536E-4A6D-8A8E-DCD3D347FEAE}"/>
              </a:ext>
            </a:extLst>
          </p:cNvPr>
          <p:cNvSpPr/>
          <p:nvPr/>
        </p:nvSpPr>
        <p:spPr>
          <a:xfrm>
            <a:off x="8132011" y="1653740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600" dirty="0">
                <a:ea typeface="Cambria Math" panose="02040503050406030204" pitchFamily="18" charset="0"/>
                <a:cs typeface="Calibri" panose="020F0502020204030204" pitchFamily="34" charset="0"/>
              </a:rPr>
              <a:t>0</a:t>
            </a:r>
            <a:endParaRPr lang="en-GB" sz="9600" dirty="0"/>
          </a:p>
        </p:txBody>
      </p:sp>
      <p:sp>
        <p:nvSpPr>
          <p:cNvPr id="2" name="TextBox 1"/>
          <p:cNvSpPr txBox="1"/>
          <p:nvPr/>
        </p:nvSpPr>
        <p:spPr>
          <a:xfrm>
            <a:off x="209006" y="6074228"/>
            <a:ext cx="2432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Not adding a 0!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13060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783 0.000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24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-0.17587 -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26" grpId="0"/>
      <p:bldP spid="26" grpId="1"/>
      <p:bldP spid="27" grpId="0"/>
      <p:bldP spid="27" grpId="1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44" y="399950"/>
            <a:ext cx="7368676" cy="4151367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300446" y="4551317"/>
            <a:ext cx="318733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214948" y="4551317"/>
            <a:ext cx="318733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00446" y="5539740"/>
            <a:ext cx="318733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214947" y="5539740"/>
            <a:ext cx="318733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00446" y="3710940"/>
            <a:ext cx="318733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00446" y="2953294"/>
            <a:ext cx="318733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214947" y="3738154"/>
            <a:ext cx="318733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214947" y="2953294"/>
            <a:ext cx="318733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689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72" y="169817"/>
            <a:ext cx="8785761" cy="64642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882741" y="4086844"/>
            <a:ext cx="21627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6 x 7 = 42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45323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rved Up Arrow 3">
            <a:extLst>
              <a:ext uri="{FF2B5EF4-FFF2-40B4-BE49-F238E27FC236}">
                <a16:creationId xmlns:a16="http://schemas.microsoft.com/office/drawing/2014/main" id="{C59B5B1C-603E-48DE-8B4D-D5C6204ED4B1}"/>
              </a:ext>
            </a:extLst>
          </p:cNvPr>
          <p:cNvSpPr/>
          <p:nvPr/>
        </p:nvSpPr>
        <p:spPr>
          <a:xfrm rot="16200000" flipH="1" flipV="1">
            <a:off x="7412596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88D42A0-863D-4B29-900D-895A98B1471E}"/>
                  </a:ext>
                </a:extLst>
              </p:cNvPr>
              <p:cNvSpPr txBox="1"/>
              <p:nvPr/>
            </p:nvSpPr>
            <p:spPr>
              <a:xfrm>
                <a:off x="7059415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88D42A0-863D-4B29-900D-895A98B147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9415" y="1203110"/>
                <a:ext cx="1190231" cy="400110"/>
              </a:xfrm>
              <a:prstGeom prst="rect">
                <a:avLst/>
              </a:prstGeom>
              <a:blipFill>
                <a:blip r:embed="rId2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Up Arrow 31">
            <a:extLst>
              <a:ext uri="{FF2B5EF4-FFF2-40B4-BE49-F238E27FC236}">
                <a16:creationId xmlns:a16="http://schemas.microsoft.com/office/drawing/2014/main" id="{68C5AF26-DC44-49C1-B25A-2646251E15A0}"/>
              </a:ext>
            </a:extLst>
          </p:cNvPr>
          <p:cNvSpPr/>
          <p:nvPr/>
        </p:nvSpPr>
        <p:spPr>
          <a:xfrm rot="16200000" flipH="1" flipV="1">
            <a:off x="5679383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FE74BCD-B043-442B-BF61-375705B8D12A}"/>
                  </a:ext>
                </a:extLst>
              </p:cNvPr>
              <p:cNvSpPr txBox="1"/>
              <p:nvPr/>
            </p:nvSpPr>
            <p:spPr>
              <a:xfrm>
                <a:off x="5326202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FE74BCD-B043-442B-BF61-375705B8D1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6202" y="1203110"/>
                <a:ext cx="1190231" cy="400110"/>
              </a:xfrm>
              <a:prstGeom prst="rect">
                <a:avLst/>
              </a:prstGeom>
              <a:blipFill>
                <a:blip r:embed="rId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Curved Up Arrow 33">
            <a:extLst>
              <a:ext uri="{FF2B5EF4-FFF2-40B4-BE49-F238E27FC236}">
                <a16:creationId xmlns:a16="http://schemas.microsoft.com/office/drawing/2014/main" id="{AC0098CD-F162-42E3-8CD4-CED2E56AF401}"/>
              </a:ext>
            </a:extLst>
          </p:cNvPr>
          <p:cNvSpPr/>
          <p:nvPr/>
        </p:nvSpPr>
        <p:spPr>
          <a:xfrm rot="16200000" flipH="1" flipV="1">
            <a:off x="3946171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2B5F0EF3-561F-4C99-85BD-C1FCFEA72B05}"/>
                  </a:ext>
                </a:extLst>
              </p:cNvPr>
              <p:cNvSpPr txBox="1"/>
              <p:nvPr/>
            </p:nvSpPr>
            <p:spPr>
              <a:xfrm>
                <a:off x="3592990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2B5F0EF3-561F-4C99-85BD-C1FCFEA72B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990" y="1203110"/>
                <a:ext cx="1190231" cy="400110"/>
              </a:xfrm>
              <a:prstGeom prst="rect">
                <a:avLst/>
              </a:prstGeom>
              <a:blipFill>
                <a:blip r:embed="rId4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Curved Up Arrow 37">
            <a:extLst>
              <a:ext uri="{FF2B5EF4-FFF2-40B4-BE49-F238E27FC236}">
                <a16:creationId xmlns:a16="http://schemas.microsoft.com/office/drawing/2014/main" id="{F70B43A6-CDAA-4596-BE0A-8076EEB520C2}"/>
              </a:ext>
            </a:extLst>
          </p:cNvPr>
          <p:cNvSpPr/>
          <p:nvPr/>
        </p:nvSpPr>
        <p:spPr>
          <a:xfrm rot="16200000">
            <a:off x="7488378" y="3766587"/>
            <a:ext cx="483869" cy="1518062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B0A801-5AC3-42B9-874F-98D0C532F74E}"/>
                  </a:ext>
                </a:extLst>
              </p:cNvPr>
              <p:cNvSpPr txBox="1"/>
              <p:nvPr/>
            </p:nvSpPr>
            <p:spPr>
              <a:xfrm>
                <a:off x="7135197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B0A801-5AC3-42B9-874F-98D0C532F7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5197" y="4770268"/>
                <a:ext cx="1190231" cy="400110"/>
              </a:xfrm>
              <a:prstGeom prst="rect">
                <a:avLst/>
              </a:prstGeom>
              <a:blipFill>
                <a:blip r:embed="rId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rved Up Arrow 39">
            <a:extLst>
              <a:ext uri="{FF2B5EF4-FFF2-40B4-BE49-F238E27FC236}">
                <a16:creationId xmlns:a16="http://schemas.microsoft.com/office/drawing/2014/main" id="{BDE73F25-432A-4D88-A6BF-46C4B09B849D}"/>
              </a:ext>
            </a:extLst>
          </p:cNvPr>
          <p:cNvSpPr/>
          <p:nvPr/>
        </p:nvSpPr>
        <p:spPr>
          <a:xfrm rot="16200000">
            <a:off x="5739963" y="3766585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E2D37F0-C4CE-489E-8CE4-23858D36DDE6}"/>
                  </a:ext>
                </a:extLst>
              </p:cNvPr>
              <p:cNvSpPr txBox="1"/>
              <p:nvPr/>
            </p:nvSpPr>
            <p:spPr>
              <a:xfrm>
                <a:off x="5386782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E2D37F0-C4CE-489E-8CE4-23858D36DD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6782" y="4770268"/>
                <a:ext cx="1190231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Curved Up Arrow 41">
            <a:extLst>
              <a:ext uri="{FF2B5EF4-FFF2-40B4-BE49-F238E27FC236}">
                <a16:creationId xmlns:a16="http://schemas.microsoft.com/office/drawing/2014/main" id="{71DC2A5C-C13B-47BF-A68D-106D8FC7C8FA}"/>
              </a:ext>
            </a:extLst>
          </p:cNvPr>
          <p:cNvSpPr/>
          <p:nvPr/>
        </p:nvSpPr>
        <p:spPr>
          <a:xfrm rot="16200000">
            <a:off x="3991547" y="3766585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176DE2C-304C-4ED1-A29B-B0E3763AA158}"/>
                  </a:ext>
                </a:extLst>
              </p:cNvPr>
              <p:cNvSpPr txBox="1"/>
              <p:nvPr/>
            </p:nvSpPr>
            <p:spPr>
              <a:xfrm>
                <a:off x="3638366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45720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000" dirty="0">
                    <a:solidFill>
                      <a:prstClr val="black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176DE2C-304C-4ED1-A29B-B0E3763AA1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8366" y="4770268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220DF81-CC5C-44E0-95AB-913554FB2E5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08892" y="2193173"/>
          <a:ext cx="6478424" cy="19920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196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196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196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196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5629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rgbClr val="DFEA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59581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705C7AB2-A494-43EA-9590-70455E13CF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6570" y="456066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7766BAD-90A3-4641-91E9-159CB75652FF}"/>
              </a:ext>
            </a:extLst>
          </p:cNvPr>
          <p:cNvSpPr txBox="1"/>
          <p:nvPr/>
        </p:nvSpPr>
        <p:spPr>
          <a:xfrm>
            <a:off x="7059413" y="5987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0CFEB0A-90EC-4575-8FF6-8862DBA24331}"/>
              </a:ext>
            </a:extLst>
          </p:cNvPr>
          <p:cNvSpPr txBox="1"/>
          <p:nvPr/>
        </p:nvSpPr>
        <p:spPr>
          <a:xfrm>
            <a:off x="4533167" y="5240792"/>
            <a:ext cx="3287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318821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20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DFC49DA-04CD-4BE8-A2E1-11A33F51943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24859" y="1040476"/>
          <a:ext cx="4858818" cy="2170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196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196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196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7211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E78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77472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2697E5B-387C-420D-8FBC-DD5B0A23F0AA}"/>
                  </a:ext>
                </a:extLst>
              </p:cNvPr>
              <p:cNvSpPr txBox="1"/>
              <p:nvPr/>
            </p:nvSpPr>
            <p:spPr>
              <a:xfrm>
                <a:off x="4317130" y="3957063"/>
                <a:ext cx="21645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310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2697E5B-387C-420D-8FBC-DD5B0A23F0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7130" y="3957063"/>
                <a:ext cx="2164566" cy="584775"/>
              </a:xfrm>
              <a:prstGeom prst="rect">
                <a:avLst/>
              </a:prstGeom>
              <a:blipFill>
                <a:blip r:embed="rId2"/>
                <a:stretch>
                  <a:fillRect l="-7042" t="-15625" r="-422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24C13E59-84EA-4592-AF92-98742B7271B7}"/>
              </a:ext>
            </a:extLst>
          </p:cNvPr>
          <p:cNvSpPr txBox="1"/>
          <p:nvPr/>
        </p:nvSpPr>
        <p:spPr>
          <a:xfrm>
            <a:off x="6348651" y="3957063"/>
            <a:ext cx="602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9A8580B-41C3-46AD-BED9-BCD29ECB48FB}"/>
              </a:ext>
            </a:extLst>
          </p:cNvPr>
          <p:cNvSpPr/>
          <p:nvPr/>
        </p:nvSpPr>
        <p:spPr>
          <a:xfrm>
            <a:off x="3601883" y="1693844"/>
            <a:ext cx="457200" cy="4572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7185A5B-0A13-468F-A29C-02351B25C22B}"/>
              </a:ext>
            </a:extLst>
          </p:cNvPr>
          <p:cNvSpPr/>
          <p:nvPr/>
        </p:nvSpPr>
        <p:spPr>
          <a:xfrm>
            <a:off x="4059083" y="2066656"/>
            <a:ext cx="457200" cy="4572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6CE3454-F8DF-4F4E-BA3B-DFD3CE648E3C}"/>
              </a:ext>
            </a:extLst>
          </p:cNvPr>
          <p:cNvSpPr/>
          <p:nvPr/>
        </p:nvSpPr>
        <p:spPr>
          <a:xfrm>
            <a:off x="5489577" y="1693844"/>
            <a:ext cx="457200" cy="4572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1F2A340-84D3-4BB8-8496-3F0AE3236081}"/>
              </a:ext>
            </a:extLst>
          </p:cNvPr>
          <p:cNvSpPr/>
          <p:nvPr/>
        </p:nvSpPr>
        <p:spPr>
          <a:xfrm>
            <a:off x="3601883" y="2452641"/>
            <a:ext cx="457200" cy="4572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504B7E-7C16-4161-A7B8-63E5A247E8D7}"/>
              </a:ext>
            </a:extLst>
          </p:cNvPr>
          <p:cNvSpPr txBox="1"/>
          <p:nvPr/>
        </p:nvSpPr>
        <p:spPr>
          <a:xfrm>
            <a:off x="6555892" y="3957063"/>
            <a:ext cx="602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5240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4.07407E-6 L 0.18268 0.0020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28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4.07407E-6 L 0.17852 -4.07407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19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2.22222E-6 L 0.18529 0.0004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8" y="2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2.22222E-6 L 0.17748 0.0009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6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916091" y="326572"/>
            <a:ext cx="3043646" cy="3477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09451" y="326572"/>
            <a:ext cx="499527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/>
              <a:t>99 ÷ 3</a:t>
            </a:r>
          </a:p>
          <a:p>
            <a:endParaRPr lang="en-US" sz="9600" dirty="0"/>
          </a:p>
          <a:p>
            <a:r>
              <a:rPr lang="en-US" sz="9600" dirty="0" smtClean="0"/>
              <a:t>? X 3 = 99</a:t>
            </a:r>
            <a:endParaRPr lang="en-GB" sz="9600" dirty="0"/>
          </a:p>
        </p:txBody>
      </p:sp>
      <p:sp>
        <p:nvSpPr>
          <p:cNvPr id="3" name="TextBox 2"/>
          <p:cNvSpPr txBox="1"/>
          <p:nvPr/>
        </p:nvSpPr>
        <p:spPr>
          <a:xfrm>
            <a:off x="8138160" y="326572"/>
            <a:ext cx="264848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1 x 3 = 3</a:t>
            </a:r>
          </a:p>
          <a:p>
            <a:r>
              <a:rPr lang="en-US" sz="4400" dirty="0" smtClean="0"/>
              <a:t>3 x 3 = 9</a:t>
            </a:r>
          </a:p>
          <a:p>
            <a:r>
              <a:rPr lang="en-US" sz="4400" dirty="0" smtClean="0"/>
              <a:t>10 x 3 = 30</a:t>
            </a:r>
          </a:p>
          <a:p>
            <a:r>
              <a:rPr lang="en-US" sz="4400" dirty="0" smtClean="0"/>
              <a:t>20 x 3 = 60</a:t>
            </a:r>
          </a:p>
          <a:p>
            <a:r>
              <a:rPr lang="en-US" sz="4400" dirty="0" smtClean="0"/>
              <a:t>30 x 3 = 90</a:t>
            </a:r>
          </a:p>
        </p:txBody>
      </p:sp>
    </p:spTree>
    <p:extLst>
      <p:ext uri="{BB962C8B-B14F-4D97-AF65-F5344CB8AC3E}">
        <p14:creationId xmlns:p14="http://schemas.microsoft.com/office/powerpoint/2010/main" val="7661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405" y="3677002"/>
            <a:ext cx="10967526" cy="17571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4405" y="592574"/>
            <a:ext cx="189667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dirty="0"/>
              <a:t>99 ÷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44129" y="384768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99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1245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405" y="3677002"/>
            <a:ext cx="10967526" cy="175714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864405" y="757646"/>
                <a:ext cx="2278188" cy="1400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6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6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60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6000" dirty="0" smtClean="0"/>
                  <a:t> of 99</a:t>
                </a:r>
                <a:endParaRPr lang="en-GB" sz="60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405" y="757646"/>
                <a:ext cx="2278188" cy="1400768"/>
              </a:xfrm>
              <a:prstGeom prst="rect">
                <a:avLst/>
              </a:prstGeom>
              <a:blipFill>
                <a:blip r:embed="rId3"/>
                <a:stretch>
                  <a:fillRect r="-14973" b="-152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5644129" y="384768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99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4195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79" y="2137001"/>
            <a:ext cx="10265357" cy="142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69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59684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20963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2242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43521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04800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66079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27358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88637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49916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11195" y="3921600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19098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80377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41656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02935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64214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25493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86772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48051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09330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70609" y="1286896"/>
            <a:ext cx="653290" cy="6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918205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79484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40763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02042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63321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24600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5879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47158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08437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69716" y="1284029"/>
            <a:ext cx="653289" cy="63719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6"/>
          <p:cNvSpPr txBox="1"/>
          <p:nvPr/>
        </p:nvSpPr>
        <p:spPr>
          <a:xfrm>
            <a:off x="4766218" y="2055333"/>
            <a:ext cx="174259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1" name="Google Shape;141;p6"/>
          <p:cNvCxnSpPr/>
          <p:nvPr/>
        </p:nvCxnSpPr>
        <p:spPr>
          <a:xfrm>
            <a:off x="3518661" y="1128922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42" name="Google Shape;142;p6"/>
          <p:cNvCxnSpPr/>
          <p:nvPr/>
        </p:nvCxnSpPr>
        <p:spPr>
          <a:xfrm>
            <a:off x="4081798" y="1122276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43" name="Google Shape;143;p6"/>
          <p:cNvCxnSpPr/>
          <p:nvPr/>
        </p:nvCxnSpPr>
        <p:spPr>
          <a:xfrm>
            <a:off x="4644935" y="1115630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44" name="Google Shape;144;p6"/>
          <p:cNvCxnSpPr/>
          <p:nvPr/>
        </p:nvCxnSpPr>
        <p:spPr>
          <a:xfrm>
            <a:off x="5208072" y="1108984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45" name="Google Shape;145;p6"/>
          <p:cNvCxnSpPr/>
          <p:nvPr/>
        </p:nvCxnSpPr>
        <p:spPr>
          <a:xfrm>
            <a:off x="5771209" y="1102338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46" name="Google Shape;146;p6"/>
          <p:cNvCxnSpPr/>
          <p:nvPr/>
        </p:nvCxnSpPr>
        <p:spPr>
          <a:xfrm>
            <a:off x="6342575" y="1095692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47" name="Google Shape;147;p6"/>
          <p:cNvCxnSpPr/>
          <p:nvPr/>
        </p:nvCxnSpPr>
        <p:spPr>
          <a:xfrm>
            <a:off x="6905712" y="1089046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48" name="Google Shape;148;p6"/>
          <p:cNvCxnSpPr/>
          <p:nvPr/>
        </p:nvCxnSpPr>
        <p:spPr>
          <a:xfrm>
            <a:off x="7461415" y="1082400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49" name="Google Shape;149;p6"/>
          <p:cNvCxnSpPr/>
          <p:nvPr/>
        </p:nvCxnSpPr>
        <p:spPr>
          <a:xfrm>
            <a:off x="8031990" y="1075754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150" name="Google Shape;150;p6"/>
          <p:cNvSpPr txBox="1"/>
          <p:nvPr/>
        </p:nvSpPr>
        <p:spPr>
          <a:xfrm>
            <a:off x="5306406" y="2061979"/>
            <a:ext cx="1742593" cy="646331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t="-14147" b="-34903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51" name="Google Shape;151;p6"/>
          <p:cNvSpPr txBox="1"/>
          <p:nvPr/>
        </p:nvSpPr>
        <p:spPr>
          <a:xfrm>
            <a:off x="6368884" y="2065825"/>
            <a:ext cx="1742593" cy="646331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t="-15092" b="-34904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52" name="Google Shape;152;p6"/>
          <p:cNvSpPr txBox="1"/>
          <p:nvPr/>
        </p:nvSpPr>
        <p:spPr>
          <a:xfrm>
            <a:off x="3165271" y="495544"/>
            <a:ext cx="746980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number is represented here?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6"/>
          <p:cNvSpPr txBox="1"/>
          <p:nvPr/>
        </p:nvSpPr>
        <p:spPr>
          <a:xfrm>
            <a:off x="8682353" y="1284029"/>
            <a:ext cx="174259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6"/>
          <p:cNvSpPr txBox="1"/>
          <p:nvPr/>
        </p:nvSpPr>
        <p:spPr>
          <a:xfrm>
            <a:off x="4782264" y="4692904"/>
            <a:ext cx="174259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5" name="Google Shape;155;p6"/>
          <p:cNvCxnSpPr/>
          <p:nvPr/>
        </p:nvCxnSpPr>
        <p:spPr>
          <a:xfrm>
            <a:off x="3560141" y="3766493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56" name="Google Shape;156;p6"/>
          <p:cNvCxnSpPr/>
          <p:nvPr/>
        </p:nvCxnSpPr>
        <p:spPr>
          <a:xfrm>
            <a:off x="4123278" y="3759847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57" name="Google Shape;157;p6"/>
          <p:cNvCxnSpPr/>
          <p:nvPr/>
        </p:nvCxnSpPr>
        <p:spPr>
          <a:xfrm>
            <a:off x="4686415" y="3753201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58" name="Google Shape;158;p6"/>
          <p:cNvCxnSpPr/>
          <p:nvPr/>
        </p:nvCxnSpPr>
        <p:spPr>
          <a:xfrm>
            <a:off x="5249552" y="3746555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59" name="Google Shape;159;p6"/>
          <p:cNvCxnSpPr/>
          <p:nvPr/>
        </p:nvCxnSpPr>
        <p:spPr>
          <a:xfrm>
            <a:off x="5812689" y="3739909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60" name="Google Shape;160;p6"/>
          <p:cNvCxnSpPr/>
          <p:nvPr/>
        </p:nvCxnSpPr>
        <p:spPr>
          <a:xfrm>
            <a:off x="6384055" y="3733263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61" name="Google Shape;161;p6"/>
          <p:cNvCxnSpPr/>
          <p:nvPr/>
        </p:nvCxnSpPr>
        <p:spPr>
          <a:xfrm>
            <a:off x="6947192" y="3726617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62" name="Google Shape;162;p6"/>
          <p:cNvCxnSpPr/>
          <p:nvPr/>
        </p:nvCxnSpPr>
        <p:spPr>
          <a:xfrm>
            <a:off x="7502895" y="3719971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63" name="Google Shape;163;p6"/>
          <p:cNvCxnSpPr/>
          <p:nvPr/>
        </p:nvCxnSpPr>
        <p:spPr>
          <a:xfrm>
            <a:off x="8073470" y="3713325"/>
            <a:ext cx="0" cy="951571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164" name="Google Shape;164;p6"/>
          <p:cNvSpPr txBox="1"/>
          <p:nvPr/>
        </p:nvSpPr>
        <p:spPr>
          <a:xfrm>
            <a:off x="5090424" y="4699550"/>
            <a:ext cx="1742593" cy="646331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t="-15092" b="-34904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65" name="Google Shape;165;p6"/>
          <p:cNvSpPr txBox="1"/>
          <p:nvPr/>
        </p:nvSpPr>
        <p:spPr>
          <a:xfrm>
            <a:off x="6152902" y="4703396"/>
            <a:ext cx="1742593" cy="646331"/>
          </a:xfrm>
          <a:prstGeom prst="rect">
            <a:avLst/>
          </a:prstGeom>
          <a:blipFill rotWithShape="1">
            <a:blip r:embed="rId9">
              <a:alphaModFix/>
            </a:blip>
            <a:stretch>
              <a:fillRect t="-15092" b="-34904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66" name="Google Shape;166;p6"/>
          <p:cNvSpPr txBox="1"/>
          <p:nvPr/>
        </p:nvSpPr>
        <p:spPr>
          <a:xfrm>
            <a:off x="3206751" y="3133115"/>
            <a:ext cx="746980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number is represented here?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6"/>
          <p:cNvSpPr txBox="1"/>
          <p:nvPr/>
        </p:nvSpPr>
        <p:spPr>
          <a:xfrm>
            <a:off x="8930585" y="3919112"/>
            <a:ext cx="174259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66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65248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26527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7806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49085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0364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71643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32922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94201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55480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16759" y="3955875"/>
            <a:ext cx="653289" cy="637199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7"/>
          <p:cNvSpPr txBox="1"/>
          <p:nvPr/>
        </p:nvSpPr>
        <p:spPr>
          <a:xfrm>
            <a:off x="4813261" y="5278191"/>
            <a:ext cx="174259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3" name="Google Shape;183;p7"/>
          <p:cNvCxnSpPr/>
          <p:nvPr/>
        </p:nvCxnSpPr>
        <p:spPr>
          <a:xfrm>
            <a:off x="3565704" y="3800766"/>
            <a:ext cx="0" cy="14760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84" name="Google Shape;184;p7"/>
          <p:cNvCxnSpPr/>
          <p:nvPr/>
        </p:nvCxnSpPr>
        <p:spPr>
          <a:xfrm>
            <a:off x="4128841" y="3794120"/>
            <a:ext cx="0" cy="14760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85" name="Google Shape;185;p7"/>
          <p:cNvCxnSpPr/>
          <p:nvPr/>
        </p:nvCxnSpPr>
        <p:spPr>
          <a:xfrm>
            <a:off x="4691978" y="3787474"/>
            <a:ext cx="0" cy="14760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86" name="Google Shape;186;p7"/>
          <p:cNvCxnSpPr/>
          <p:nvPr/>
        </p:nvCxnSpPr>
        <p:spPr>
          <a:xfrm>
            <a:off x="5255115" y="3780828"/>
            <a:ext cx="0" cy="14760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87" name="Google Shape;187;p7"/>
          <p:cNvCxnSpPr/>
          <p:nvPr/>
        </p:nvCxnSpPr>
        <p:spPr>
          <a:xfrm>
            <a:off x="5818252" y="3774182"/>
            <a:ext cx="0" cy="14760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88" name="Google Shape;188;p7"/>
          <p:cNvCxnSpPr/>
          <p:nvPr/>
        </p:nvCxnSpPr>
        <p:spPr>
          <a:xfrm>
            <a:off x="6389618" y="3767536"/>
            <a:ext cx="0" cy="14760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89" name="Google Shape;189;p7"/>
          <p:cNvCxnSpPr/>
          <p:nvPr/>
        </p:nvCxnSpPr>
        <p:spPr>
          <a:xfrm>
            <a:off x="6952755" y="3760890"/>
            <a:ext cx="0" cy="14760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90" name="Google Shape;190;p7"/>
          <p:cNvCxnSpPr/>
          <p:nvPr/>
        </p:nvCxnSpPr>
        <p:spPr>
          <a:xfrm>
            <a:off x="7508458" y="3754244"/>
            <a:ext cx="0" cy="14760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cxnSp>
        <p:nvCxnSpPr>
          <p:cNvPr id="191" name="Google Shape;191;p7"/>
          <p:cNvCxnSpPr/>
          <p:nvPr/>
        </p:nvCxnSpPr>
        <p:spPr>
          <a:xfrm>
            <a:off x="8079033" y="3747598"/>
            <a:ext cx="0" cy="1476000"/>
          </a:xfrm>
          <a:prstGeom prst="straightConnector1">
            <a:avLst/>
          </a:prstGeom>
          <a:noFill/>
          <a:ln w="28575" cap="flat" cmpd="sng">
            <a:solidFill>
              <a:schemeClr val="accent1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192" name="Google Shape;192;p7"/>
          <p:cNvSpPr txBox="1"/>
          <p:nvPr/>
        </p:nvSpPr>
        <p:spPr>
          <a:xfrm>
            <a:off x="5353449" y="5284837"/>
            <a:ext cx="1742593" cy="646331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t="-15092" b="-34904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93" name="Google Shape;193;p7"/>
          <p:cNvSpPr txBox="1"/>
          <p:nvPr/>
        </p:nvSpPr>
        <p:spPr>
          <a:xfrm>
            <a:off x="6415927" y="5288683"/>
            <a:ext cx="1742593" cy="646331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t="-15092" b="-34904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94" name="Google Shape;194;p7"/>
          <p:cNvSpPr txBox="1"/>
          <p:nvPr/>
        </p:nvSpPr>
        <p:spPr>
          <a:xfrm>
            <a:off x="3250414" y="3167390"/>
            <a:ext cx="746980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number is represented here?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7"/>
          <p:cNvSpPr txBox="1"/>
          <p:nvPr/>
        </p:nvSpPr>
        <p:spPr>
          <a:xfrm>
            <a:off x="8729396" y="3955875"/>
            <a:ext cx="174259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966141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27420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88699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49978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211257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772536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33815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895094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6373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017652" y="4511938"/>
            <a:ext cx="653290" cy="637199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7"/>
          <p:cNvSpPr txBox="1"/>
          <p:nvPr/>
        </p:nvSpPr>
        <p:spPr>
          <a:xfrm>
            <a:off x="8872121" y="4492245"/>
            <a:ext cx="174259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7"/>
          <p:cNvSpPr txBox="1"/>
          <p:nvPr/>
        </p:nvSpPr>
        <p:spPr>
          <a:xfrm>
            <a:off x="8740740" y="4196619"/>
            <a:ext cx="174259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8" name="Google Shape;208;p7"/>
          <p:cNvPicPr preferRelativeResize="0"/>
          <p:nvPr/>
        </p:nvPicPr>
        <p:blipFill rotWithShape="1">
          <a:blip r:embed="rId7">
            <a:alphaModFix/>
          </a:blip>
          <a:srcRect r="16920"/>
          <a:stretch/>
        </p:blipFill>
        <p:spPr>
          <a:xfrm>
            <a:off x="4168093" y="391640"/>
            <a:ext cx="3380292" cy="2684905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032536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0" name="Google Shape;280;p9"/>
          <p:cNvGraphicFramePr/>
          <p:nvPr/>
        </p:nvGraphicFramePr>
        <p:xfrm>
          <a:off x="2555802" y="3690948"/>
          <a:ext cx="2888700" cy="187200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62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2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Tens</a:t>
                      </a:r>
                      <a:endParaRPr/>
                    </a:p>
                  </a:txBody>
                  <a:tcPr marL="91450" marR="91450" marT="45725" marB="45725" anchor="ctr">
                    <a:solidFill>
                      <a:srgbClr val="FFE1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Ones</a:t>
                      </a:r>
                      <a:endParaRPr/>
                    </a:p>
                  </a:txBody>
                  <a:tcPr marL="91450" marR="91450" marT="45725" marB="45725" anchor="ctr">
                    <a:solidFill>
                      <a:srgbClr val="F27A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Tenths</a:t>
                      </a:r>
                      <a:endParaRPr/>
                    </a:p>
                  </a:txBody>
                  <a:tcPr marL="91450" marR="91450" marT="45725" marB="45725" anchor="ctr">
                    <a:solidFill>
                      <a:srgbClr val="FFE1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u="none" strike="noStrike" cap="non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u="none" strike="noStrike" cap="non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u="none" strike="noStrike" cap="non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L="91450" marR="91450" marT="45725" marB="457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1" name="Google Shape;281;p9"/>
          <p:cNvSpPr/>
          <p:nvPr/>
        </p:nvSpPr>
        <p:spPr>
          <a:xfrm>
            <a:off x="4420316" y="3894635"/>
            <a:ext cx="122830" cy="109182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9"/>
          <p:cNvSpPr/>
          <p:nvPr/>
        </p:nvSpPr>
        <p:spPr>
          <a:xfrm>
            <a:off x="4420316" y="4710521"/>
            <a:ext cx="122830" cy="109182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83" name="Google Shape;283;p9"/>
          <p:cNvGraphicFramePr/>
          <p:nvPr/>
        </p:nvGraphicFramePr>
        <p:xfrm>
          <a:off x="6606557" y="3684768"/>
          <a:ext cx="2888700" cy="187200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62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2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Tens</a:t>
                      </a:r>
                      <a:endParaRPr/>
                    </a:p>
                  </a:txBody>
                  <a:tcPr marL="91450" marR="91450" marT="45725" marB="45725" anchor="ctr">
                    <a:solidFill>
                      <a:srgbClr val="FFE1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Ones</a:t>
                      </a:r>
                      <a:endParaRPr/>
                    </a:p>
                  </a:txBody>
                  <a:tcPr marL="91450" marR="91450" marT="45725" marB="45725" anchor="ctr">
                    <a:solidFill>
                      <a:srgbClr val="F27A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Tenths</a:t>
                      </a:r>
                      <a:endParaRPr/>
                    </a:p>
                  </a:txBody>
                  <a:tcPr marL="91450" marR="91450" marT="45725" marB="45725" anchor="ctr">
                    <a:solidFill>
                      <a:srgbClr val="FFE1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u="none" strike="noStrike" cap="non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u="none" strike="noStrike" cap="non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u="none" strike="noStrike" cap="non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L="91450" marR="91450" marT="45725" marB="457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4" name="Google Shape;284;p9"/>
          <p:cNvSpPr/>
          <p:nvPr/>
        </p:nvSpPr>
        <p:spPr>
          <a:xfrm>
            <a:off x="8477945" y="3894635"/>
            <a:ext cx="122830" cy="109182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9"/>
          <p:cNvSpPr/>
          <p:nvPr/>
        </p:nvSpPr>
        <p:spPr>
          <a:xfrm>
            <a:off x="8477945" y="4758932"/>
            <a:ext cx="122830" cy="109182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6" name="Google Shape;286;p9"/>
          <p:cNvCxnSpPr/>
          <p:nvPr/>
        </p:nvCxnSpPr>
        <p:spPr>
          <a:xfrm flipH="1">
            <a:off x="4246416" y="3189249"/>
            <a:ext cx="599394" cy="408878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87" name="Google Shape;287;p9"/>
          <p:cNvCxnSpPr/>
          <p:nvPr/>
        </p:nvCxnSpPr>
        <p:spPr>
          <a:xfrm>
            <a:off x="6906255" y="3228038"/>
            <a:ext cx="745951" cy="35596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88" name="Google Shape;288;p9"/>
          <p:cNvCxnSpPr/>
          <p:nvPr/>
        </p:nvCxnSpPr>
        <p:spPr>
          <a:xfrm>
            <a:off x="5838726" y="3229698"/>
            <a:ext cx="105284" cy="461251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89" name="Google Shape;289;p9"/>
          <p:cNvSpPr/>
          <p:nvPr/>
        </p:nvSpPr>
        <p:spPr>
          <a:xfrm>
            <a:off x="5641724" y="4620769"/>
            <a:ext cx="795913" cy="39423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9"/>
          <p:cNvSpPr txBox="1"/>
          <p:nvPr/>
        </p:nvSpPr>
        <p:spPr>
          <a:xfrm>
            <a:off x="5541589" y="4114774"/>
            <a:ext cx="2134247" cy="52322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t="-11626" b="-32556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91" name="Google Shape;291;p9"/>
          <p:cNvSpPr txBox="1"/>
          <p:nvPr/>
        </p:nvSpPr>
        <p:spPr>
          <a:xfrm>
            <a:off x="4507407" y="2654274"/>
            <a:ext cx="2921923" cy="646331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l="-6248" t="-14147" b="-34903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GB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92" name="Google Shape;292;p9"/>
          <p:cNvSpPr txBox="1"/>
          <p:nvPr/>
        </p:nvSpPr>
        <p:spPr>
          <a:xfrm>
            <a:off x="6529637" y="2654274"/>
            <a:ext cx="89969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36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3.2</a:t>
            </a:r>
            <a:endParaRPr/>
          </a:p>
        </p:txBody>
      </p:sp>
      <p:pic>
        <p:nvPicPr>
          <p:cNvPr id="293" name="Google Shape;293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56563" y="688554"/>
            <a:ext cx="3203828" cy="18209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486049" y="4169278"/>
            <a:ext cx="551255" cy="53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519465" y="4169278"/>
            <a:ext cx="551255" cy="53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987461" y="4169278"/>
            <a:ext cx="551255" cy="53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765873" y="4586172"/>
            <a:ext cx="551255" cy="53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56324" y="4169278"/>
            <a:ext cx="551255" cy="53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505471" y="4172845"/>
            <a:ext cx="551254" cy="53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538887" y="4172845"/>
            <a:ext cx="551254" cy="53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006883" y="4172845"/>
            <a:ext cx="551254" cy="53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85295" y="4589739"/>
            <a:ext cx="551254" cy="53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975746" y="4172845"/>
            <a:ext cx="551254" cy="5376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547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69771" y="1463040"/>
            <a:ext cx="44553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/>
              <a:t>Any questions?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35253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4|7.8|4.7|10.1|4.1|4.1|4.9|8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9|6.7|6.1|6.9|8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1213</TotalTime>
  <Words>434</Words>
  <Application>Microsoft Office PowerPoint</Application>
  <PresentationFormat>Widescreen</PresentationFormat>
  <Paragraphs>189</Paragraphs>
  <Slides>30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Berlin Sans FB</vt:lpstr>
      <vt:lpstr>Calibri</vt:lpstr>
      <vt:lpstr>Calibri Light</vt:lpstr>
      <vt:lpstr>Cambria Math</vt:lpstr>
      <vt:lpstr>KG Primary Penmanship</vt:lpstr>
      <vt:lpstr>Overlock</vt:lpstr>
      <vt:lpstr>Office Theme</vt:lpstr>
      <vt:lpstr>Maths in Year 3 and 4</vt:lpstr>
      <vt:lpstr>PowerPoint Presentation</vt:lpstr>
      <vt:lpstr>PowerPoint Presentation</vt:lpstr>
      <vt:lpstr>Bar Model</vt:lpstr>
      <vt:lpstr>Number lines</vt:lpstr>
      <vt:lpstr>Place Value charts</vt:lpstr>
      <vt:lpstr>PowerPoint Presentation</vt:lpstr>
      <vt:lpstr>Maths Equipment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in Year 3 and 4</dc:title>
  <dc:creator>ewilliams</dc:creator>
  <cp:lastModifiedBy>ewilliams</cp:lastModifiedBy>
  <cp:revision>13</cp:revision>
  <dcterms:created xsi:type="dcterms:W3CDTF">2024-09-16T07:54:31Z</dcterms:created>
  <dcterms:modified xsi:type="dcterms:W3CDTF">2024-11-12T08:34:38Z</dcterms:modified>
</cp:coreProperties>
</file>