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Source Code Pro"/>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11" Type="http://schemas.openxmlformats.org/officeDocument/2006/relationships/slide" Target="slides/slide6.xml"/><Relationship Id="rId22" Type="http://schemas.openxmlformats.org/officeDocument/2006/relationships/font" Target="fonts/SourceCodePro-italic.fntdata"/><Relationship Id="rId10" Type="http://schemas.openxmlformats.org/officeDocument/2006/relationships/slide" Target="slides/slide5.xml"/><Relationship Id="rId21" Type="http://schemas.openxmlformats.org/officeDocument/2006/relationships/font" Target="fonts/SourceCodePro-bold.fntdata"/><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SourceCodePr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4783731b4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4783731b4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242d3ef83f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242d3ef83f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242d3ef83ff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242d3ef83ff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ccb4bb72d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2ccb4bb72d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2406a114178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2406a114178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42d3ef83ff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242d3ef83ff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42d3ef83ff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242d3ef83ff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bf3914b13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bf3914b13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406a114178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406a114178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242d3ef83ff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242d3ef83ff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2cdd4818cbe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2cdd4818cbe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501f8f646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3501f8f646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42d3ef83ff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242d3ef83ff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jp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10.png"/><Relationship Id="rId7"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235500" y="134975"/>
            <a:ext cx="4485900" cy="7290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Kilvrough 2026</a:t>
            </a:r>
            <a:endParaRPr/>
          </a:p>
        </p:txBody>
      </p:sp>
      <p:pic>
        <p:nvPicPr>
          <p:cNvPr id="55" name="Google Shape;55;p13"/>
          <p:cNvPicPr preferRelativeResize="0"/>
          <p:nvPr/>
        </p:nvPicPr>
        <p:blipFill>
          <a:blip r:embed="rId3">
            <a:alphaModFix/>
          </a:blip>
          <a:stretch>
            <a:fillRect/>
          </a:stretch>
        </p:blipFill>
        <p:spPr>
          <a:xfrm>
            <a:off x="5290976" y="316799"/>
            <a:ext cx="3368452" cy="4491249"/>
          </a:xfrm>
          <a:prstGeom prst="rect">
            <a:avLst/>
          </a:prstGeom>
          <a:noFill/>
          <a:ln>
            <a:noFill/>
          </a:ln>
        </p:spPr>
      </p:pic>
      <p:sp>
        <p:nvSpPr>
          <p:cNvPr id="56" name="Google Shape;56;p13"/>
          <p:cNvSpPr txBox="1"/>
          <p:nvPr/>
        </p:nvSpPr>
        <p:spPr>
          <a:xfrm>
            <a:off x="293525" y="913875"/>
            <a:ext cx="4640400" cy="1313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lang="en" sz="2000">
                <a:solidFill>
                  <a:srgbClr val="616161"/>
                </a:solidFill>
                <a:latin typeface="Source Code Pro"/>
                <a:ea typeface="Source Code Pro"/>
                <a:cs typeface="Source Code Pro"/>
                <a:sym typeface="Source Code Pro"/>
              </a:rPr>
              <a:t>Monday 22nd June 2026 - Friday 26th June 2026</a:t>
            </a:r>
            <a:endParaRPr sz="20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t/>
            </a:r>
            <a:endParaRPr/>
          </a:p>
        </p:txBody>
      </p:sp>
      <p:pic>
        <p:nvPicPr>
          <p:cNvPr id="57" name="Google Shape;57;p13"/>
          <p:cNvPicPr preferRelativeResize="0"/>
          <p:nvPr/>
        </p:nvPicPr>
        <p:blipFill>
          <a:blip r:embed="rId4">
            <a:alphaModFix/>
          </a:blip>
          <a:stretch>
            <a:fillRect/>
          </a:stretch>
        </p:blipFill>
        <p:spPr>
          <a:xfrm>
            <a:off x="523875" y="2107825"/>
            <a:ext cx="4077425" cy="2673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nvSpPr>
        <p:spPr>
          <a:xfrm>
            <a:off x="591100" y="232800"/>
            <a:ext cx="7879200" cy="416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2"/>
                </a:solidFill>
              </a:rPr>
              <a:t>Your staff for the week:</a:t>
            </a:r>
            <a:endParaRPr sz="2400">
              <a:solidFill>
                <a:schemeClr val="dk2"/>
              </a:solidFill>
            </a:endParaRPr>
          </a:p>
          <a:p>
            <a:pPr indent="0" lvl="0" marL="0" rtl="0" algn="l">
              <a:spcBef>
                <a:spcPts val="0"/>
              </a:spcBef>
              <a:spcAft>
                <a:spcPts val="0"/>
              </a:spcAft>
              <a:buNone/>
            </a:pPr>
            <a:r>
              <a:t/>
            </a:r>
            <a:endParaRPr sz="2400">
              <a:solidFill>
                <a:schemeClr val="dk2"/>
              </a:solidFill>
            </a:endParaRPr>
          </a:p>
          <a:p>
            <a:pPr indent="0" lvl="0" marL="0" rtl="0" algn="l">
              <a:spcBef>
                <a:spcPts val="0"/>
              </a:spcBef>
              <a:spcAft>
                <a:spcPts val="0"/>
              </a:spcAft>
              <a:buNone/>
            </a:pPr>
            <a:r>
              <a:rPr lang="en" sz="2400">
                <a:solidFill>
                  <a:schemeClr val="dk2"/>
                </a:solidFill>
              </a:rPr>
              <a:t>Mr Donhou</a:t>
            </a:r>
            <a:endParaRPr sz="2400">
              <a:solidFill>
                <a:schemeClr val="dk2"/>
              </a:solidFill>
            </a:endParaRPr>
          </a:p>
          <a:p>
            <a:pPr indent="0" lvl="0" marL="0" rtl="0" algn="l">
              <a:spcBef>
                <a:spcPts val="0"/>
              </a:spcBef>
              <a:spcAft>
                <a:spcPts val="0"/>
              </a:spcAft>
              <a:buNone/>
            </a:pPr>
            <a:r>
              <a:rPr lang="en" sz="2400">
                <a:solidFill>
                  <a:schemeClr val="dk2"/>
                </a:solidFill>
              </a:rPr>
              <a:t>Miss Brown</a:t>
            </a:r>
            <a:endParaRPr sz="2400">
              <a:solidFill>
                <a:schemeClr val="dk2"/>
              </a:solidFill>
            </a:endParaRPr>
          </a:p>
          <a:p>
            <a:pPr indent="0" lvl="0" marL="0" rtl="0" algn="l">
              <a:spcBef>
                <a:spcPts val="0"/>
              </a:spcBef>
              <a:spcAft>
                <a:spcPts val="0"/>
              </a:spcAft>
              <a:buNone/>
            </a:pPr>
            <a:r>
              <a:rPr lang="en" sz="2400">
                <a:solidFill>
                  <a:schemeClr val="dk2"/>
                </a:solidFill>
              </a:rPr>
              <a:t>Mr Davies</a:t>
            </a:r>
            <a:endParaRPr sz="2400">
              <a:solidFill>
                <a:schemeClr val="dk2"/>
              </a:solidFill>
            </a:endParaRPr>
          </a:p>
          <a:p>
            <a:pPr indent="0" lvl="0" marL="0" rtl="0" algn="l">
              <a:spcBef>
                <a:spcPts val="0"/>
              </a:spcBef>
              <a:spcAft>
                <a:spcPts val="0"/>
              </a:spcAft>
              <a:buNone/>
            </a:pPr>
            <a:r>
              <a:rPr lang="en" sz="2400">
                <a:solidFill>
                  <a:schemeClr val="dk2"/>
                </a:solidFill>
              </a:rPr>
              <a:t>Ms Spence</a:t>
            </a:r>
            <a:endParaRPr sz="2400">
              <a:solidFill>
                <a:schemeClr val="dk2"/>
              </a:solidFill>
            </a:endParaRPr>
          </a:p>
          <a:p>
            <a:pPr indent="0" lvl="0" marL="0" rtl="0" algn="l">
              <a:spcBef>
                <a:spcPts val="0"/>
              </a:spcBef>
              <a:spcAft>
                <a:spcPts val="0"/>
              </a:spcAft>
              <a:buNone/>
            </a:pPr>
            <a:r>
              <a:rPr lang="en" sz="2400">
                <a:solidFill>
                  <a:schemeClr val="dk2"/>
                </a:solidFill>
              </a:rPr>
              <a:t>Mrs Noonan</a:t>
            </a:r>
            <a:endParaRPr sz="2400">
              <a:solidFill>
                <a:schemeClr val="dk2"/>
              </a:solidFill>
            </a:endParaRPr>
          </a:p>
          <a:p>
            <a:pPr indent="0" lvl="0" marL="0" rtl="0" algn="l">
              <a:spcBef>
                <a:spcPts val="0"/>
              </a:spcBef>
              <a:spcAft>
                <a:spcPts val="0"/>
              </a:spcAft>
              <a:buNone/>
            </a:pPr>
            <a:r>
              <a:rPr lang="en" sz="2400">
                <a:solidFill>
                  <a:schemeClr val="dk2"/>
                </a:solidFill>
              </a:rPr>
              <a:t>Ms Painter</a:t>
            </a:r>
            <a:endParaRPr sz="2400">
              <a:solidFill>
                <a:schemeClr val="dk2"/>
              </a:solidFill>
            </a:endParaRPr>
          </a:p>
          <a:p>
            <a:pPr indent="0" lvl="0" marL="0" rtl="0" algn="l">
              <a:spcBef>
                <a:spcPts val="0"/>
              </a:spcBef>
              <a:spcAft>
                <a:spcPts val="0"/>
              </a:spcAft>
              <a:buNone/>
            </a:pPr>
            <a:r>
              <a:rPr lang="en" sz="2400">
                <a:solidFill>
                  <a:schemeClr val="dk2"/>
                </a:solidFill>
              </a:rPr>
              <a:t>Ms Jordan</a:t>
            </a:r>
            <a:endParaRPr sz="2400">
              <a:solidFill>
                <a:schemeClr val="dk2"/>
              </a:solidFill>
            </a:endParaRPr>
          </a:p>
          <a:p>
            <a:pPr indent="0" lvl="0" marL="0" rtl="0" algn="l">
              <a:spcBef>
                <a:spcPts val="0"/>
              </a:spcBef>
              <a:spcAft>
                <a:spcPts val="0"/>
              </a:spcAft>
              <a:buNone/>
            </a:pPr>
            <a:r>
              <a:rPr lang="en" sz="2400">
                <a:solidFill>
                  <a:schemeClr val="dk2"/>
                </a:solidFill>
              </a:rPr>
              <a:t>Mr Horne</a:t>
            </a:r>
            <a:endParaRPr sz="2400">
              <a:solidFill>
                <a:schemeClr val="dk2"/>
              </a:solidFill>
            </a:endParaRPr>
          </a:p>
          <a:p>
            <a:pPr indent="0" lvl="0" marL="0" rtl="0" algn="l">
              <a:spcBef>
                <a:spcPts val="0"/>
              </a:spcBef>
              <a:spcAft>
                <a:spcPts val="0"/>
              </a:spcAft>
              <a:buNone/>
            </a:pPr>
            <a:r>
              <a:rPr lang="en" sz="2400">
                <a:solidFill>
                  <a:schemeClr val="dk2"/>
                </a:solidFill>
              </a:rPr>
              <a:t>Mr Howe</a:t>
            </a:r>
            <a:endParaRPr sz="2400">
              <a:solidFill>
                <a:schemeClr val="dk2"/>
              </a:solidFill>
            </a:endParaRPr>
          </a:p>
          <a:p>
            <a:pPr indent="0" lvl="0" marL="0" rtl="0" algn="l">
              <a:spcBef>
                <a:spcPts val="0"/>
              </a:spcBef>
              <a:spcAft>
                <a:spcPts val="0"/>
              </a:spcAft>
              <a:buNone/>
            </a:pPr>
            <a:r>
              <a:rPr lang="en" sz="2400">
                <a:solidFill>
                  <a:schemeClr val="dk2"/>
                </a:solidFill>
              </a:rPr>
              <a:t>Mrs Knapp</a:t>
            </a:r>
            <a:endParaRPr sz="2400">
              <a:solidFill>
                <a:schemeClr val="dk2"/>
              </a:solidFill>
            </a:endParaRPr>
          </a:p>
        </p:txBody>
      </p:sp>
      <p:pic>
        <p:nvPicPr>
          <p:cNvPr id="63" name="Google Shape;63;p14"/>
          <p:cNvPicPr preferRelativeResize="0"/>
          <p:nvPr/>
        </p:nvPicPr>
        <p:blipFill>
          <a:blip r:embed="rId3">
            <a:alphaModFix/>
          </a:blip>
          <a:stretch>
            <a:fillRect/>
          </a:stretch>
        </p:blipFill>
        <p:spPr>
          <a:xfrm>
            <a:off x="3363075" y="1215000"/>
            <a:ext cx="4526802" cy="33951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nvSpPr>
        <p:spPr>
          <a:xfrm>
            <a:off x="493200" y="441275"/>
            <a:ext cx="8157600" cy="3940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b="1" lang="en" sz="2000" u="sng">
                <a:solidFill>
                  <a:srgbClr val="616161"/>
                </a:solidFill>
                <a:latin typeface="Source Code Pro"/>
                <a:ea typeface="Source Code Pro"/>
                <a:cs typeface="Source Code Pro"/>
                <a:sym typeface="Source Code Pro"/>
              </a:rPr>
              <a:t>Departure Timings</a:t>
            </a:r>
            <a:endParaRPr b="1" sz="2000" u="sng">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2000">
                <a:solidFill>
                  <a:srgbClr val="616161"/>
                </a:solidFill>
                <a:latin typeface="Source Code Pro"/>
                <a:ea typeface="Source Code Pro"/>
                <a:cs typeface="Source Code Pro"/>
                <a:sym typeface="Source Code Pro"/>
              </a:rPr>
              <a:t>On Monday 22nd June, children need to arrive at school for </a:t>
            </a:r>
            <a:r>
              <a:rPr lang="en" sz="2000">
                <a:solidFill>
                  <a:srgbClr val="616161"/>
                </a:solidFill>
                <a:highlight>
                  <a:schemeClr val="accent6"/>
                </a:highlight>
                <a:latin typeface="Source Code Pro"/>
                <a:ea typeface="Source Code Pro"/>
                <a:cs typeface="Source Code Pro"/>
                <a:sym typeface="Source Code Pro"/>
              </a:rPr>
              <a:t>7</a:t>
            </a:r>
            <a:r>
              <a:rPr lang="en" sz="2000">
                <a:solidFill>
                  <a:srgbClr val="616161"/>
                </a:solidFill>
                <a:highlight>
                  <a:schemeClr val="accent6"/>
                </a:highlight>
                <a:latin typeface="Source Code Pro"/>
                <a:ea typeface="Source Code Pro"/>
                <a:cs typeface="Source Code Pro"/>
                <a:sym typeface="Source Code Pro"/>
              </a:rPr>
              <a:t>.25</a:t>
            </a:r>
            <a:r>
              <a:rPr lang="en" sz="2000">
                <a:solidFill>
                  <a:srgbClr val="616161"/>
                </a:solidFill>
                <a:highlight>
                  <a:schemeClr val="accent6"/>
                </a:highlight>
                <a:latin typeface="Source Code Pro"/>
                <a:ea typeface="Source Code Pro"/>
                <a:cs typeface="Source Code Pro"/>
                <a:sym typeface="Source Code Pro"/>
              </a:rPr>
              <a:t>am.</a:t>
            </a:r>
            <a:r>
              <a:rPr lang="en" sz="2000">
                <a:solidFill>
                  <a:srgbClr val="616161"/>
                </a:solidFill>
                <a:latin typeface="Source Code Pro"/>
                <a:ea typeface="Source Code Pro"/>
                <a:cs typeface="Source Code Pro"/>
                <a:sym typeface="Source Code Pro"/>
              </a:rPr>
              <a:t> This is for the scheduled </a:t>
            </a:r>
            <a:r>
              <a:rPr lang="en" sz="2000">
                <a:solidFill>
                  <a:srgbClr val="616161"/>
                </a:solidFill>
                <a:latin typeface="Source Code Pro"/>
                <a:ea typeface="Source Code Pro"/>
                <a:cs typeface="Source Code Pro"/>
                <a:sym typeface="Source Code Pro"/>
              </a:rPr>
              <a:t>coach departure</a:t>
            </a:r>
            <a:r>
              <a:rPr lang="en" sz="2000">
                <a:solidFill>
                  <a:srgbClr val="616161"/>
                </a:solidFill>
                <a:latin typeface="Source Code Pro"/>
                <a:ea typeface="Source Code Pro"/>
                <a:cs typeface="Source Code Pro"/>
                <a:sym typeface="Source Code Pro"/>
              </a:rPr>
              <a:t> of </a:t>
            </a:r>
            <a:r>
              <a:rPr lang="en" sz="2000">
                <a:solidFill>
                  <a:srgbClr val="616161"/>
                </a:solidFill>
                <a:highlight>
                  <a:schemeClr val="accent6"/>
                </a:highlight>
                <a:latin typeface="Source Code Pro"/>
                <a:ea typeface="Source Code Pro"/>
                <a:cs typeface="Source Code Pro"/>
                <a:sym typeface="Source Code Pro"/>
              </a:rPr>
              <a:t>8am.</a:t>
            </a:r>
            <a:r>
              <a:rPr lang="en" sz="2000">
                <a:solidFill>
                  <a:srgbClr val="616161"/>
                </a:solidFill>
                <a:latin typeface="Source Code Pro"/>
                <a:ea typeface="Source Code Pro"/>
                <a:cs typeface="Source Code Pro"/>
                <a:sym typeface="Source Code Pro"/>
              </a:rPr>
              <a:t> Please do not turn up before </a:t>
            </a:r>
            <a:r>
              <a:rPr lang="en" sz="2000">
                <a:solidFill>
                  <a:srgbClr val="616161"/>
                </a:solidFill>
                <a:highlight>
                  <a:srgbClr val="FFFF00"/>
                </a:highlight>
                <a:latin typeface="Source Code Pro"/>
                <a:ea typeface="Source Code Pro"/>
                <a:cs typeface="Source Code Pro"/>
                <a:sym typeface="Source Code Pro"/>
              </a:rPr>
              <a:t>7.15am</a:t>
            </a:r>
            <a:r>
              <a:rPr lang="en" sz="2000">
                <a:solidFill>
                  <a:srgbClr val="616161"/>
                </a:solidFill>
                <a:latin typeface="Source Code Pro"/>
                <a:ea typeface="Source Code Pro"/>
                <a:cs typeface="Source Code Pro"/>
                <a:sym typeface="Source Code Pro"/>
              </a:rPr>
              <a:t> as staff will be getting things ready!</a:t>
            </a:r>
            <a:endParaRPr sz="20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2000">
                <a:solidFill>
                  <a:srgbClr val="616161"/>
                </a:solidFill>
                <a:latin typeface="Source Code Pro"/>
                <a:ea typeface="Source Code Pro"/>
                <a:cs typeface="Source Code Pro"/>
                <a:sym typeface="Source Code Pro"/>
              </a:rPr>
              <a:t>Children should come to the front of the school and meet their class teachers on the meadow to be registered. </a:t>
            </a:r>
            <a:endParaRPr sz="20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b="1" lang="en" sz="2000">
                <a:solidFill>
                  <a:srgbClr val="616161"/>
                </a:solidFill>
                <a:latin typeface="Source Code Pro"/>
                <a:ea typeface="Source Code Pro"/>
                <a:cs typeface="Source Code Pro"/>
                <a:sym typeface="Source Code Pro"/>
              </a:rPr>
              <a:t>Hand any medication to Ms Spence.</a:t>
            </a:r>
            <a:endParaRPr b="1" sz="2000">
              <a:solidFill>
                <a:srgbClr val="616161"/>
              </a:solidFill>
              <a:latin typeface="Source Code Pro"/>
              <a:ea typeface="Source Code Pro"/>
              <a:cs typeface="Source Code Pro"/>
              <a:sym typeface="Source Code Pr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6"/>
          <p:cNvSpPr txBox="1"/>
          <p:nvPr/>
        </p:nvSpPr>
        <p:spPr>
          <a:xfrm>
            <a:off x="493200" y="144900"/>
            <a:ext cx="8157600" cy="4342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b="1" lang="en" sz="2000" u="sng">
                <a:solidFill>
                  <a:srgbClr val="616161"/>
                </a:solidFill>
                <a:latin typeface="Source Code Pro"/>
                <a:ea typeface="Source Code Pro"/>
                <a:cs typeface="Source Code Pro"/>
                <a:sym typeface="Source Code Pro"/>
              </a:rPr>
              <a:t>What do children need to bring?</a:t>
            </a:r>
            <a:endParaRPr b="1" sz="2000" u="sng">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900">
                <a:solidFill>
                  <a:srgbClr val="616161"/>
                </a:solidFill>
                <a:latin typeface="Source Code Pro"/>
                <a:ea typeface="Source Code Pro"/>
                <a:cs typeface="Source Code Pro"/>
                <a:sym typeface="Source Code Pro"/>
              </a:rPr>
              <a:t>A kit list has already been sent home and will be on the school website. Please ignore the weather forecast and pack for all weathers. </a:t>
            </a:r>
            <a:endParaRPr sz="19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900">
                <a:solidFill>
                  <a:srgbClr val="616161"/>
                </a:solidFill>
                <a:latin typeface="Source Code Pro"/>
                <a:ea typeface="Source Code Pro"/>
                <a:cs typeface="Source Code Pro"/>
                <a:sym typeface="Source Code Pro"/>
              </a:rPr>
              <a:t>Children will need to move their own cases so over-packing is not helpful! </a:t>
            </a:r>
            <a:r>
              <a:rPr b="1" lang="en" sz="1900">
                <a:solidFill>
                  <a:srgbClr val="616161"/>
                </a:solidFill>
                <a:latin typeface="Source Code Pro"/>
                <a:ea typeface="Source Code Pro"/>
                <a:cs typeface="Source Code Pro"/>
                <a:sym typeface="Source Code Pro"/>
              </a:rPr>
              <a:t>Please name EVERYTHING!</a:t>
            </a:r>
            <a:endParaRPr b="1" sz="19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b="1" lang="en" sz="1900">
                <a:solidFill>
                  <a:srgbClr val="616161"/>
                </a:solidFill>
                <a:latin typeface="Source Code Pro"/>
                <a:ea typeface="Source Code Pro"/>
                <a:cs typeface="Source Code Pro"/>
                <a:sym typeface="Source Code Pro"/>
              </a:rPr>
              <a:t>Everyone needs a packed lunch</a:t>
            </a:r>
            <a:r>
              <a:rPr lang="en" sz="1900">
                <a:solidFill>
                  <a:srgbClr val="616161"/>
                </a:solidFill>
                <a:latin typeface="Source Code Pro"/>
                <a:ea typeface="Source Code Pro"/>
                <a:cs typeface="Source Code Pro"/>
                <a:sym typeface="Source Code Pro"/>
              </a:rPr>
              <a:t> on the first day please.</a:t>
            </a:r>
            <a:endParaRPr sz="19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b="1" lang="en" sz="1900">
                <a:solidFill>
                  <a:srgbClr val="616161"/>
                </a:solidFill>
                <a:latin typeface="Source Code Pro"/>
                <a:ea typeface="Source Code Pro"/>
                <a:cs typeface="Source Code Pro"/>
                <a:sym typeface="Source Code Pro"/>
              </a:rPr>
              <a:t>No electronics</a:t>
            </a:r>
            <a:r>
              <a:rPr lang="en" sz="1900">
                <a:solidFill>
                  <a:srgbClr val="616161"/>
                </a:solidFill>
                <a:latin typeface="Source Code Pro"/>
                <a:ea typeface="Source Code Pro"/>
                <a:cs typeface="Source Code Pro"/>
                <a:sym typeface="Source Code Pro"/>
              </a:rPr>
              <a:t>, especially mobile phones. There is very little signal and children have no access to the limited wifi. We will confiscate phones!</a:t>
            </a:r>
            <a:endParaRPr sz="1900">
              <a:solidFill>
                <a:srgbClr val="616161"/>
              </a:solidFill>
              <a:latin typeface="Source Code Pro"/>
              <a:ea typeface="Source Code Pro"/>
              <a:cs typeface="Source Code Pro"/>
              <a:sym typeface="Source Code Pr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7"/>
          <p:cNvSpPr txBox="1"/>
          <p:nvPr/>
        </p:nvSpPr>
        <p:spPr>
          <a:xfrm>
            <a:off x="304800" y="228600"/>
            <a:ext cx="8647800" cy="5710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2000" u="sng">
                <a:solidFill>
                  <a:srgbClr val="616161"/>
                </a:solidFill>
                <a:latin typeface="Source Code Pro"/>
                <a:ea typeface="Source Code Pro"/>
                <a:cs typeface="Source Code Pro"/>
                <a:sym typeface="Source Code Pro"/>
              </a:rPr>
              <a:t>Essential items that may get forgotten!</a:t>
            </a:r>
            <a:endParaRPr b="1" sz="2000" u="sng">
              <a:solidFill>
                <a:srgbClr val="616161"/>
              </a:solidFill>
              <a:latin typeface="Source Code Pro"/>
              <a:ea typeface="Source Code Pro"/>
              <a:cs typeface="Source Code Pro"/>
              <a:sym typeface="Source Code Pro"/>
            </a:endParaRPr>
          </a:p>
          <a:p>
            <a:pPr indent="-355600" lvl="0" marL="457200" rtl="0" algn="l">
              <a:lnSpc>
                <a:spcPct val="115000"/>
              </a:lnSpc>
              <a:spcBef>
                <a:spcPts val="160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2 Water bottles</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2 towels</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Toothbrush</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The right kind of bedding - fitted single sheet, single duvet cover and a pillow case.  Please let us know if you need help with bedding. </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Sun hat</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Sun cream </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Swimming costume</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Indoor shoes (slip-on)</a:t>
            </a:r>
            <a:endParaRPr b="1" sz="2000">
              <a:solidFill>
                <a:srgbClr val="616161"/>
              </a:solidFill>
              <a:latin typeface="Source Code Pro"/>
              <a:ea typeface="Source Code Pro"/>
              <a:cs typeface="Source Code Pro"/>
              <a:sym typeface="Source Code Pro"/>
            </a:endParaRPr>
          </a:p>
          <a:p>
            <a:pPr indent="-355600" lvl="0" marL="457200" rtl="0" algn="l">
              <a:lnSpc>
                <a:spcPct val="115000"/>
              </a:lnSpc>
              <a:spcBef>
                <a:spcPts val="0"/>
              </a:spcBef>
              <a:spcAft>
                <a:spcPts val="0"/>
              </a:spcAft>
              <a:buClr>
                <a:srgbClr val="616161"/>
              </a:buClr>
              <a:buSzPts val="2000"/>
              <a:buFont typeface="Source Code Pro"/>
              <a:buChar char="●"/>
            </a:pPr>
            <a:r>
              <a:rPr b="1" lang="en" sz="2000">
                <a:solidFill>
                  <a:srgbClr val="616161"/>
                </a:solidFill>
                <a:latin typeface="Source Code Pro"/>
                <a:ea typeface="Source Code Pro"/>
                <a:cs typeface="Source Code Pro"/>
                <a:sym typeface="Source Code Pro"/>
              </a:rPr>
              <a:t>Bin bags/plastic bags for dirty/wet items</a:t>
            </a:r>
            <a:endParaRPr b="1" sz="2000">
              <a:solidFill>
                <a:srgbClr val="616161"/>
              </a:solidFill>
              <a:latin typeface="Source Code Pro"/>
              <a:ea typeface="Source Code Pro"/>
              <a:cs typeface="Source Code Pro"/>
              <a:sym typeface="Source Code Pro"/>
            </a:endParaRPr>
          </a:p>
          <a:p>
            <a:pPr indent="0" lvl="0" marL="457200" rtl="0" algn="l">
              <a:lnSpc>
                <a:spcPct val="115000"/>
              </a:lnSpc>
              <a:spcBef>
                <a:spcPts val="1600"/>
              </a:spcBef>
              <a:spcAft>
                <a:spcPts val="0"/>
              </a:spcAft>
              <a:buNone/>
            </a:pPr>
            <a:r>
              <a:t/>
            </a:r>
            <a:endParaRPr b="1" sz="20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None/>
            </a:pPr>
            <a:r>
              <a:t/>
            </a:r>
            <a:endParaRPr b="1" sz="2000">
              <a:solidFill>
                <a:srgbClr val="616161"/>
              </a:solidFill>
              <a:latin typeface="Source Code Pro"/>
              <a:ea typeface="Source Code Pro"/>
              <a:cs typeface="Source Code Pro"/>
              <a:sym typeface="Source Code Pr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8"/>
          <p:cNvSpPr txBox="1"/>
          <p:nvPr>
            <p:ph type="title"/>
          </p:nvPr>
        </p:nvSpPr>
        <p:spPr>
          <a:xfrm>
            <a:off x="311700" y="2164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t>Dorm allocations</a:t>
            </a:r>
            <a:endParaRPr b="1"/>
          </a:p>
        </p:txBody>
      </p:sp>
      <p:pic>
        <p:nvPicPr>
          <p:cNvPr id="84" name="Google Shape;84;p18"/>
          <p:cNvPicPr preferRelativeResize="0"/>
          <p:nvPr/>
        </p:nvPicPr>
        <p:blipFill>
          <a:blip r:embed="rId3">
            <a:alphaModFix/>
          </a:blip>
          <a:stretch>
            <a:fillRect/>
          </a:stretch>
        </p:blipFill>
        <p:spPr>
          <a:xfrm>
            <a:off x="5885900" y="166775"/>
            <a:ext cx="3066102" cy="2299576"/>
          </a:xfrm>
          <a:prstGeom prst="rect">
            <a:avLst/>
          </a:prstGeom>
          <a:noFill/>
          <a:ln>
            <a:noFill/>
          </a:ln>
        </p:spPr>
      </p:pic>
      <p:sp>
        <p:nvSpPr>
          <p:cNvPr id="85" name="Google Shape;85;p18"/>
          <p:cNvSpPr txBox="1"/>
          <p:nvPr/>
        </p:nvSpPr>
        <p:spPr>
          <a:xfrm>
            <a:off x="162750" y="836325"/>
            <a:ext cx="5302200" cy="4372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There are two options. </a:t>
            </a:r>
            <a:r>
              <a:rPr lang="en" sz="1700">
                <a:solidFill>
                  <a:srgbClr val="616161"/>
                </a:solidFill>
                <a:latin typeface="Source Code Pro"/>
                <a:ea typeface="Source Code Pro"/>
                <a:cs typeface="Source Code Pro"/>
                <a:sym typeface="Source Code Pro"/>
              </a:rPr>
              <a:t>Some children will be in dormitories in the main building. These range from 4 bed to 9 bed and are split boy/girl.</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Others will be in tents outside. These are usually 7/8 person bell tents which will be next to the main building. </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b="1" lang="en" sz="1700">
                <a:solidFill>
                  <a:srgbClr val="616161"/>
                </a:solidFill>
                <a:latin typeface="Source Code Pro"/>
                <a:ea typeface="Source Code Pro"/>
                <a:cs typeface="Source Code Pro"/>
                <a:sym typeface="Source Code Pro"/>
              </a:rPr>
              <a:t>Staff will be in both locations.</a:t>
            </a:r>
            <a:endParaRPr b="1"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For kit list purposes, you will know if your child is sleeping in a tent in advance. Arrangements are currently being made.  </a:t>
            </a:r>
            <a:endParaRPr sz="1100"/>
          </a:p>
        </p:txBody>
      </p:sp>
      <p:pic>
        <p:nvPicPr>
          <p:cNvPr id="86" name="Google Shape;86;p18"/>
          <p:cNvPicPr preferRelativeResize="0"/>
          <p:nvPr/>
        </p:nvPicPr>
        <p:blipFill>
          <a:blip r:embed="rId4">
            <a:alphaModFix/>
          </a:blip>
          <a:stretch>
            <a:fillRect/>
          </a:stretch>
        </p:blipFill>
        <p:spPr>
          <a:xfrm>
            <a:off x="5990875" y="2716875"/>
            <a:ext cx="2829102" cy="212182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9"/>
          <p:cNvSpPr txBox="1"/>
          <p:nvPr/>
        </p:nvSpPr>
        <p:spPr>
          <a:xfrm>
            <a:off x="105275" y="144900"/>
            <a:ext cx="5399100" cy="4945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b="1" lang="en" sz="2000" u="sng">
                <a:solidFill>
                  <a:srgbClr val="616161"/>
                </a:solidFill>
                <a:latin typeface="Source Code Pro"/>
                <a:ea typeface="Source Code Pro"/>
                <a:cs typeface="Source Code Pro"/>
                <a:sym typeface="Source Code Pro"/>
              </a:rPr>
              <a:t>What is the daily timetable?</a:t>
            </a:r>
            <a:endParaRPr b="1" sz="2000" u="sng">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Times will vary each day but roughly…</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Children up at around 7.30am</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Breakfast and then into activity groups to prepare for the day</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Out on activity from 10.30am until around 4-5pm depending on the activity</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Dinner is at around 6-6.45pm</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Evening activity</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Bed! 9pm (varies across the week and generally gets earlier!)</a:t>
            </a:r>
            <a:endParaRPr sz="1700">
              <a:solidFill>
                <a:srgbClr val="616161"/>
              </a:solidFill>
              <a:latin typeface="Source Code Pro"/>
              <a:ea typeface="Source Code Pro"/>
              <a:cs typeface="Source Code Pro"/>
              <a:sym typeface="Source Code Pro"/>
            </a:endParaRPr>
          </a:p>
        </p:txBody>
      </p:sp>
      <p:pic>
        <p:nvPicPr>
          <p:cNvPr id="92" name="Google Shape;92;p19"/>
          <p:cNvPicPr preferRelativeResize="0"/>
          <p:nvPr/>
        </p:nvPicPr>
        <p:blipFill>
          <a:blip r:embed="rId3">
            <a:alphaModFix/>
          </a:blip>
          <a:stretch>
            <a:fillRect/>
          </a:stretch>
        </p:blipFill>
        <p:spPr>
          <a:xfrm>
            <a:off x="5504375" y="152400"/>
            <a:ext cx="3487225" cy="480125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0"/>
          <p:cNvSpPr txBox="1"/>
          <p:nvPr/>
        </p:nvSpPr>
        <p:spPr>
          <a:xfrm>
            <a:off x="75200" y="68700"/>
            <a:ext cx="4737300" cy="4177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b="1" lang="en" sz="2000" u="sng">
                <a:solidFill>
                  <a:srgbClr val="616161"/>
                </a:solidFill>
                <a:latin typeface="Source Code Pro"/>
                <a:ea typeface="Source Code Pro"/>
                <a:cs typeface="Source Code Pro"/>
                <a:sym typeface="Source Code Pro"/>
              </a:rPr>
              <a:t>What will the children be doing?</a:t>
            </a:r>
            <a:endParaRPr b="1" sz="2000" u="sng">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Monday - Settling into tents/dorms, team building challenges and activities on site</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Tuesday, Wednesday, Thursday - Rotation of caving, climbing/abseiling and watersports (body boarding and surfing).</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Friday - Beach morning before lunch and coach back to Oxford</a:t>
            </a:r>
            <a:endParaRPr sz="1700">
              <a:solidFill>
                <a:srgbClr val="616161"/>
              </a:solidFill>
              <a:latin typeface="Source Code Pro"/>
              <a:ea typeface="Source Code Pro"/>
              <a:cs typeface="Source Code Pro"/>
              <a:sym typeface="Source Code Pro"/>
            </a:endParaRPr>
          </a:p>
        </p:txBody>
      </p:sp>
      <p:pic>
        <p:nvPicPr>
          <p:cNvPr id="98" name="Google Shape;98;p20"/>
          <p:cNvPicPr preferRelativeResize="0"/>
          <p:nvPr/>
        </p:nvPicPr>
        <p:blipFill>
          <a:blip r:embed="rId3">
            <a:alphaModFix/>
          </a:blip>
          <a:stretch>
            <a:fillRect/>
          </a:stretch>
        </p:blipFill>
        <p:spPr>
          <a:xfrm rot="-5400000">
            <a:off x="5695950" y="-371475"/>
            <a:ext cx="2476500" cy="3905250"/>
          </a:xfrm>
          <a:prstGeom prst="rect">
            <a:avLst/>
          </a:prstGeom>
          <a:noFill/>
          <a:ln>
            <a:noFill/>
          </a:ln>
        </p:spPr>
      </p:pic>
      <p:sp>
        <p:nvSpPr>
          <p:cNvPr id="99" name="Google Shape;99;p20"/>
          <p:cNvSpPr txBox="1"/>
          <p:nvPr/>
        </p:nvSpPr>
        <p:spPr>
          <a:xfrm>
            <a:off x="5564600" y="3102150"/>
            <a:ext cx="3083100" cy="15750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The </a:t>
            </a:r>
            <a:r>
              <a:rPr lang="en" sz="1800">
                <a:solidFill>
                  <a:schemeClr val="dk2"/>
                </a:solidFill>
              </a:rPr>
              <a:t>timetable</a:t>
            </a:r>
            <a:r>
              <a:rPr lang="en" sz="1800">
                <a:solidFill>
                  <a:schemeClr val="dk2"/>
                </a:solidFill>
              </a:rPr>
              <a:t> just shows that the activities vary across groups, but some groups will travel to the same venue for the day. </a:t>
            </a:r>
            <a:endParaRPr sz="1800">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id="104" name="Google Shape;104;p21"/>
          <p:cNvPicPr preferRelativeResize="0"/>
          <p:nvPr/>
        </p:nvPicPr>
        <p:blipFill>
          <a:blip r:embed="rId3">
            <a:alphaModFix/>
          </a:blip>
          <a:stretch>
            <a:fillRect/>
          </a:stretch>
        </p:blipFill>
        <p:spPr>
          <a:xfrm>
            <a:off x="152400" y="152400"/>
            <a:ext cx="6780801" cy="4879750"/>
          </a:xfrm>
          <a:prstGeom prst="rect">
            <a:avLst/>
          </a:prstGeom>
          <a:noFill/>
          <a:ln>
            <a:noFill/>
          </a:ln>
        </p:spPr>
      </p:pic>
      <p:sp>
        <p:nvSpPr>
          <p:cNvPr id="105" name="Google Shape;105;p21"/>
          <p:cNvSpPr txBox="1"/>
          <p:nvPr/>
        </p:nvSpPr>
        <p:spPr>
          <a:xfrm>
            <a:off x="7053525" y="170450"/>
            <a:ext cx="1849800" cy="356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Here is an example of the kit list on the wall in the meeting room.</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The children first meet in groups with their Kilvrough instructors to discuss the day ahead and then collect their resources to prepare for the day.  </a:t>
            </a:r>
            <a:endParaRPr sz="1800">
              <a:solidFill>
                <a:schemeClr val="dk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2"/>
          <p:cNvSpPr txBox="1"/>
          <p:nvPr>
            <p:ph type="ctrTitle"/>
          </p:nvPr>
        </p:nvSpPr>
        <p:spPr>
          <a:xfrm>
            <a:off x="311700" y="134975"/>
            <a:ext cx="8520600" cy="988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280"/>
              <a:t>Examples of the activities</a:t>
            </a:r>
            <a:endParaRPr sz="4280"/>
          </a:p>
        </p:txBody>
      </p:sp>
      <p:pic>
        <p:nvPicPr>
          <p:cNvPr id="111" name="Google Shape;111;p22"/>
          <p:cNvPicPr preferRelativeResize="0"/>
          <p:nvPr/>
        </p:nvPicPr>
        <p:blipFill>
          <a:blip r:embed="rId3">
            <a:alphaModFix/>
          </a:blip>
          <a:stretch>
            <a:fillRect/>
          </a:stretch>
        </p:blipFill>
        <p:spPr>
          <a:xfrm>
            <a:off x="152400" y="1123475"/>
            <a:ext cx="2677743" cy="1915375"/>
          </a:xfrm>
          <a:prstGeom prst="rect">
            <a:avLst/>
          </a:prstGeom>
          <a:noFill/>
          <a:ln>
            <a:noFill/>
          </a:ln>
        </p:spPr>
      </p:pic>
      <p:pic>
        <p:nvPicPr>
          <p:cNvPr id="112" name="Google Shape;112;p22"/>
          <p:cNvPicPr preferRelativeResize="0"/>
          <p:nvPr/>
        </p:nvPicPr>
        <p:blipFill>
          <a:blip r:embed="rId4">
            <a:alphaModFix/>
          </a:blip>
          <a:stretch>
            <a:fillRect/>
          </a:stretch>
        </p:blipFill>
        <p:spPr>
          <a:xfrm>
            <a:off x="3166025" y="1123475"/>
            <a:ext cx="2460744" cy="1762975"/>
          </a:xfrm>
          <a:prstGeom prst="rect">
            <a:avLst/>
          </a:prstGeom>
          <a:noFill/>
          <a:ln>
            <a:noFill/>
          </a:ln>
        </p:spPr>
      </p:pic>
      <p:pic>
        <p:nvPicPr>
          <p:cNvPr id="113" name="Google Shape;113;p22"/>
          <p:cNvPicPr preferRelativeResize="0"/>
          <p:nvPr/>
        </p:nvPicPr>
        <p:blipFill>
          <a:blip r:embed="rId5">
            <a:alphaModFix/>
          </a:blip>
          <a:stretch>
            <a:fillRect/>
          </a:stretch>
        </p:blipFill>
        <p:spPr>
          <a:xfrm>
            <a:off x="6099839" y="1275875"/>
            <a:ext cx="2763459" cy="3715225"/>
          </a:xfrm>
          <a:prstGeom prst="rect">
            <a:avLst/>
          </a:prstGeom>
          <a:noFill/>
          <a:ln>
            <a:noFill/>
          </a:ln>
        </p:spPr>
      </p:pic>
      <p:pic>
        <p:nvPicPr>
          <p:cNvPr id="114" name="Google Shape;114;p22"/>
          <p:cNvPicPr preferRelativeResize="0"/>
          <p:nvPr/>
        </p:nvPicPr>
        <p:blipFill>
          <a:blip r:embed="rId6">
            <a:alphaModFix/>
          </a:blip>
          <a:stretch>
            <a:fillRect/>
          </a:stretch>
        </p:blipFill>
        <p:spPr>
          <a:xfrm>
            <a:off x="3013625" y="3038850"/>
            <a:ext cx="2928375" cy="1952250"/>
          </a:xfrm>
          <a:prstGeom prst="rect">
            <a:avLst/>
          </a:prstGeom>
          <a:noFill/>
          <a:ln>
            <a:noFill/>
          </a:ln>
        </p:spPr>
      </p:pic>
      <p:pic>
        <p:nvPicPr>
          <p:cNvPr id="115" name="Google Shape;115;p22"/>
          <p:cNvPicPr preferRelativeResize="0"/>
          <p:nvPr/>
        </p:nvPicPr>
        <p:blipFill>
          <a:blip r:embed="rId7">
            <a:alphaModFix/>
          </a:blip>
          <a:stretch>
            <a:fillRect/>
          </a:stretch>
        </p:blipFill>
        <p:spPr>
          <a:xfrm>
            <a:off x="100027" y="3194410"/>
            <a:ext cx="2763450" cy="175384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3"/>
          <p:cNvSpPr txBox="1"/>
          <p:nvPr/>
        </p:nvSpPr>
        <p:spPr>
          <a:xfrm>
            <a:off x="493200" y="144900"/>
            <a:ext cx="8157600" cy="4251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Clr>
                <a:schemeClr val="dk1"/>
              </a:buClr>
              <a:buSzPts val="1100"/>
              <a:buFont typeface="Arial"/>
              <a:buNone/>
            </a:pPr>
            <a:r>
              <a:rPr b="1" lang="en" sz="2000" u="sng">
                <a:solidFill>
                  <a:srgbClr val="616161"/>
                </a:solidFill>
                <a:latin typeface="Source Code Pro"/>
                <a:ea typeface="Source Code Pro"/>
                <a:cs typeface="Source Code Pro"/>
                <a:sym typeface="Source Code Pro"/>
              </a:rPr>
              <a:t>Communication and returning home</a:t>
            </a:r>
            <a:r>
              <a:rPr b="1" lang="en" sz="2000" u="sng">
                <a:solidFill>
                  <a:srgbClr val="616161"/>
                </a:solidFill>
                <a:latin typeface="Source Code Pro"/>
                <a:ea typeface="Source Code Pro"/>
                <a:cs typeface="Source Code Pro"/>
                <a:sym typeface="Source Code Pro"/>
              </a:rPr>
              <a:t>?</a:t>
            </a:r>
            <a:endParaRPr b="1" sz="2000" u="sng">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Please follow us on Twitter/X </a:t>
            </a:r>
            <a:r>
              <a:rPr lang="en" sz="1700">
                <a:solidFill>
                  <a:srgbClr val="616161"/>
                </a:solidFill>
                <a:highlight>
                  <a:srgbClr val="FFFF00"/>
                </a:highlight>
                <a:latin typeface="Source Code Pro"/>
                <a:ea typeface="Source Code Pro"/>
                <a:cs typeface="Source Code Pro"/>
                <a:sym typeface="Source Code Pro"/>
              </a:rPr>
              <a:t>:</a:t>
            </a:r>
            <a:r>
              <a:rPr lang="en" sz="1800">
                <a:solidFill>
                  <a:schemeClr val="dk1"/>
                </a:solidFill>
                <a:highlight>
                  <a:srgbClr val="FFFF00"/>
                </a:highlight>
                <a:latin typeface="Calibri"/>
                <a:ea typeface="Calibri"/>
                <a:cs typeface="Calibri"/>
                <a:sym typeface="Calibri"/>
              </a:rPr>
              <a:t>@WPSKilvrough</a:t>
            </a:r>
            <a:r>
              <a:rPr lang="en" sz="1700">
                <a:solidFill>
                  <a:srgbClr val="616161"/>
                </a:solidFill>
                <a:latin typeface="Source Code Pro"/>
                <a:ea typeface="Source Code Pro"/>
                <a:cs typeface="Source Code Pro"/>
                <a:sym typeface="Source Code Pro"/>
              </a:rPr>
              <a:t>(not the main school account)</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You do not need to be on X to view the tweets</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We will leave Kilvrough mid-afternoon and expect to be back in Oxford at around 6pm</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All updates will be on Twitter, please follow along and spread information to all parents</a:t>
            </a:r>
            <a:endParaRPr sz="1700">
              <a:solidFill>
                <a:srgbClr val="616161"/>
              </a:solidFill>
              <a:latin typeface="Source Code Pro"/>
              <a:ea typeface="Source Code Pro"/>
              <a:cs typeface="Source Code Pro"/>
              <a:sym typeface="Source Code Pro"/>
            </a:endParaRPr>
          </a:p>
          <a:p>
            <a:pPr indent="0" lvl="0" marL="0" rtl="0" algn="l">
              <a:lnSpc>
                <a:spcPct val="115000"/>
              </a:lnSpc>
              <a:spcBef>
                <a:spcPts val="1600"/>
              </a:spcBef>
              <a:spcAft>
                <a:spcPts val="1600"/>
              </a:spcAft>
              <a:buClr>
                <a:schemeClr val="dk1"/>
              </a:buClr>
              <a:buSzPts val="1100"/>
              <a:buFont typeface="Arial"/>
              <a:buNone/>
            </a:pPr>
            <a:r>
              <a:rPr lang="en" sz="1700">
                <a:solidFill>
                  <a:srgbClr val="616161"/>
                </a:solidFill>
                <a:latin typeface="Source Code Pro"/>
                <a:ea typeface="Source Code Pro"/>
                <a:cs typeface="Source Code Pro"/>
                <a:sym typeface="Source Code Pro"/>
              </a:rPr>
              <a:t>Collecting on time is really important for your child but also the adults, everyone will be exhausted!</a:t>
            </a:r>
            <a:endParaRPr sz="1700">
              <a:solidFill>
                <a:srgbClr val="616161"/>
              </a:solidFill>
              <a:latin typeface="Source Code Pro"/>
              <a:ea typeface="Source Code Pro"/>
              <a:cs typeface="Source Code Pro"/>
              <a:sym typeface="Source Code Pr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Letters going out today	</a:t>
            </a:r>
            <a:endParaRPr/>
          </a:p>
        </p:txBody>
      </p:sp>
      <p:sp>
        <p:nvSpPr>
          <p:cNvPr id="126" name="Google Shape;126;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0000" lnSpcReduction="20000"/>
          </a:bodyPr>
          <a:lstStyle/>
          <a:p>
            <a:pPr indent="-348615" lvl="0" marL="457200" rtl="0" algn="l">
              <a:spcBef>
                <a:spcPts val="0"/>
              </a:spcBef>
              <a:spcAft>
                <a:spcPts val="0"/>
              </a:spcAft>
              <a:buSzPct val="100000"/>
              <a:buChar char="●"/>
            </a:pPr>
            <a:r>
              <a:rPr lang="en" sz="2700"/>
              <a:t>Final payments and kit list</a:t>
            </a:r>
            <a:endParaRPr sz="2700"/>
          </a:p>
          <a:p>
            <a:pPr indent="0" lvl="0" marL="0" rtl="0" algn="l">
              <a:spcBef>
                <a:spcPts val="1200"/>
              </a:spcBef>
              <a:spcAft>
                <a:spcPts val="0"/>
              </a:spcAft>
              <a:buNone/>
            </a:pPr>
            <a:r>
              <a:t/>
            </a:r>
            <a:endParaRPr sz="2700"/>
          </a:p>
          <a:p>
            <a:pPr indent="0" lvl="0" marL="0" rtl="0" algn="l">
              <a:spcBef>
                <a:spcPts val="1200"/>
              </a:spcBef>
              <a:spcAft>
                <a:spcPts val="0"/>
              </a:spcAft>
              <a:buNone/>
            </a:pPr>
            <a:r>
              <a:t/>
            </a:r>
            <a:endParaRPr sz="2700"/>
          </a:p>
          <a:p>
            <a:pPr indent="0" lvl="0" marL="0" rtl="0" algn="l">
              <a:spcBef>
                <a:spcPts val="1200"/>
              </a:spcBef>
              <a:spcAft>
                <a:spcPts val="0"/>
              </a:spcAft>
              <a:buNone/>
            </a:pPr>
            <a:r>
              <a:rPr lang="en" sz="2700" u="sng"/>
              <a:t>17th April- 1st May deadline</a:t>
            </a:r>
            <a:endParaRPr sz="2700" u="sng"/>
          </a:p>
          <a:p>
            <a:pPr indent="-348615" lvl="0" marL="457200" rtl="0" algn="l">
              <a:spcBef>
                <a:spcPts val="1200"/>
              </a:spcBef>
              <a:spcAft>
                <a:spcPts val="0"/>
              </a:spcAft>
              <a:buSzPct val="100000"/>
              <a:buChar char="●"/>
            </a:pPr>
            <a:r>
              <a:rPr lang="en" sz="2700"/>
              <a:t>Souvenir</a:t>
            </a:r>
            <a:r>
              <a:rPr lang="en" sz="2700"/>
              <a:t> shop letter</a:t>
            </a:r>
            <a:endParaRPr sz="2700"/>
          </a:p>
          <a:p>
            <a:pPr indent="-348615" lvl="0" marL="457200" rtl="0" algn="l">
              <a:spcBef>
                <a:spcPts val="0"/>
              </a:spcBef>
              <a:spcAft>
                <a:spcPts val="0"/>
              </a:spcAft>
              <a:buSzPct val="100000"/>
              <a:buChar char="●"/>
            </a:pPr>
            <a:r>
              <a:rPr lang="en" sz="2700"/>
              <a:t>Administering medicine (Calpol permission)</a:t>
            </a:r>
            <a:endParaRPr sz="2700"/>
          </a:p>
          <a:p>
            <a:pPr indent="0" lvl="0" marL="0" rtl="0" algn="l">
              <a:spcBef>
                <a:spcPts val="1200"/>
              </a:spcBef>
              <a:spcAft>
                <a:spcPts val="0"/>
              </a:spcAft>
              <a:buNone/>
            </a:pPr>
            <a:r>
              <a:rPr lang="en" sz="2700" u="sng"/>
              <a:t>15th May- 5th June deadline</a:t>
            </a:r>
            <a:endParaRPr sz="2700" u="sng"/>
          </a:p>
          <a:p>
            <a:pPr indent="-348615" lvl="0" marL="457200" rtl="0" algn="l">
              <a:spcBef>
                <a:spcPts val="1200"/>
              </a:spcBef>
              <a:spcAft>
                <a:spcPts val="0"/>
              </a:spcAft>
              <a:buSzPct val="100000"/>
              <a:buChar char="●"/>
            </a:pPr>
            <a:r>
              <a:rPr lang="en" sz="2700"/>
              <a:t>Medical form </a:t>
            </a:r>
            <a:r>
              <a:rPr lang="en" sz="2700"/>
              <a:t> (if needed) </a:t>
            </a:r>
            <a:r>
              <a:rPr lang="en" sz="2700"/>
              <a:t>e.g. inhalers, travel sickness tablets, ect.</a:t>
            </a:r>
            <a:endParaRPr sz="2700"/>
          </a:p>
        </p:txBody>
      </p:sp>
      <p:sp>
        <p:nvSpPr>
          <p:cNvPr id="127" name="Google Shape;127;p24"/>
          <p:cNvSpPr txBox="1"/>
          <p:nvPr>
            <p:ph type="title"/>
          </p:nvPr>
        </p:nvSpPr>
        <p:spPr>
          <a:xfrm>
            <a:off x="363247" y="1782447"/>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Future Letters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Birthdays</a:t>
            </a:r>
            <a:endParaRPr/>
          </a:p>
        </p:txBody>
      </p:sp>
      <p:sp>
        <p:nvSpPr>
          <p:cNvPr id="133" name="Google Shape;133;p25"/>
          <p:cNvSpPr txBox="1"/>
          <p:nvPr>
            <p:ph idx="1" type="body"/>
          </p:nvPr>
        </p:nvSpPr>
        <p:spPr>
          <a:xfrm>
            <a:off x="311700" y="1152475"/>
            <a:ext cx="7351800" cy="3796800"/>
          </a:xfrm>
          <a:prstGeom prst="rect">
            <a:avLst/>
          </a:prstGeom>
        </p:spPr>
        <p:txBody>
          <a:bodyPr anchorCtr="0" anchor="t" bIns="91425" lIns="91425" spcFirstLastPara="1" rIns="91425" wrap="square" tIns="91425">
            <a:normAutofit fontScale="92500" lnSpcReduction="10000"/>
          </a:bodyPr>
          <a:lstStyle/>
          <a:p>
            <a:pPr indent="0" lvl="0" marL="0" rtl="0" algn="l">
              <a:spcBef>
                <a:spcPts val="0"/>
              </a:spcBef>
              <a:spcAft>
                <a:spcPts val="0"/>
              </a:spcAft>
              <a:buNone/>
            </a:pPr>
            <a:r>
              <a:rPr lang="en" sz="2400"/>
              <a:t>If your child has a birthday and you would like to have communication with them on that day, please contact your class teacher or Mr Donhou, so we can make arrangements. This will usually be in the evening, due to the busy schedule during throughout the day. </a:t>
            </a:r>
            <a:endParaRPr sz="2400"/>
          </a:p>
          <a:p>
            <a:pPr indent="0" lvl="0" marL="0" rtl="0" algn="l">
              <a:spcBef>
                <a:spcPts val="1200"/>
              </a:spcBef>
              <a:spcAft>
                <a:spcPts val="0"/>
              </a:spcAft>
              <a:buNone/>
            </a:pPr>
            <a:r>
              <a:t/>
            </a:r>
            <a:endParaRPr sz="2400"/>
          </a:p>
          <a:p>
            <a:pPr indent="0" lvl="0" marL="0" rtl="0" algn="l">
              <a:spcBef>
                <a:spcPts val="1200"/>
              </a:spcBef>
              <a:spcAft>
                <a:spcPts val="1200"/>
              </a:spcAft>
              <a:buNone/>
            </a:pPr>
            <a:r>
              <a:rPr lang="en" sz="2400"/>
              <a:t>We’ve had friends that bring balloons and other party bits previously, and we set up time for a group of children to have a mini party in their dorms or in the meeting room. </a:t>
            </a:r>
            <a:endParaRPr sz="2400"/>
          </a:p>
        </p:txBody>
      </p:sp>
      <p:pic>
        <p:nvPicPr>
          <p:cNvPr id="134" name="Google Shape;134;p25"/>
          <p:cNvPicPr preferRelativeResize="0"/>
          <p:nvPr/>
        </p:nvPicPr>
        <p:blipFill>
          <a:blip r:embed="rId3">
            <a:alphaModFix/>
          </a:blip>
          <a:stretch>
            <a:fillRect/>
          </a:stretch>
        </p:blipFill>
        <p:spPr>
          <a:xfrm>
            <a:off x="7204813" y="115438"/>
            <a:ext cx="1819275" cy="16097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6"/>
          <p:cNvSpPr txBox="1"/>
          <p:nvPr>
            <p:ph type="ctrTitle"/>
          </p:nvPr>
        </p:nvSpPr>
        <p:spPr>
          <a:xfrm>
            <a:off x="311700" y="177275"/>
            <a:ext cx="8520600" cy="7926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latin typeface="Source Code Pro"/>
                <a:ea typeface="Source Code Pro"/>
                <a:cs typeface="Source Code Pro"/>
                <a:sym typeface="Source Code Pro"/>
              </a:rPr>
              <a:t>Any questions?</a:t>
            </a:r>
            <a:endParaRPr>
              <a:latin typeface="Source Code Pro"/>
              <a:ea typeface="Source Code Pro"/>
              <a:cs typeface="Source Code Pro"/>
              <a:sym typeface="Source Code Pro"/>
            </a:endParaRPr>
          </a:p>
        </p:txBody>
      </p:sp>
      <p:sp>
        <p:nvSpPr>
          <p:cNvPr id="140" name="Google Shape;140;p26"/>
          <p:cNvSpPr txBox="1"/>
          <p:nvPr/>
        </p:nvSpPr>
        <p:spPr>
          <a:xfrm>
            <a:off x="843425" y="1306050"/>
            <a:ext cx="7989000" cy="336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How big does their luggage need to be?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There is no specific size, as long as they can carry it or (with support) get them up the stairs if they are staying in dorms. Not having to bring walking boots or wellies should help!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