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y="5143500" cx="9144000"/>
  <p:notesSz cx="6858000" cy="9144000"/>
  <p:embeddedFontLst>
    <p:embeddedFont>
      <p:font typeface="Nunito"/>
      <p:regular r:id="rId17"/>
      <p:bold r:id="rId18"/>
      <p:italic r:id="rId19"/>
      <p:boldItalic r:id="rId20"/>
    </p:embeddedFont>
    <p:embeddedFont>
      <p:font typeface="Amatic SC"/>
      <p:regular r:id="rId21"/>
      <p:bold r:id="rId22"/>
    </p:embeddedFont>
    <p:embeddedFont>
      <p:font typeface="Source Code Pro"/>
      <p:regular r:id="rId23"/>
      <p:bold r:id="rId24"/>
      <p:italic r:id="rId25"/>
      <p:boldItalic r:id="rId26"/>
    </p:embeddedFont>
    <p:embeddedFont>
      <p:font typeface="Comfortaa"/>
      <p:regular r:id="rId27"/>
      <p:bold r:id="rId2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Nunito-boldItalic.fntdata"/><Relationship Id="rId22" Type="http://schemas.openxmlformats.org/officeDocument/2006/relationships/font" Target="fonts/AmaticSC-bold.fntdata"/><Relationship Id="rId21" Type="http://schemas.openxmlformats.org/officeDocument/2006/relationships/font" Target="fonts/AmaticSC-regular.fntdata"/><Relationship Id="rId24" Type="http://schemas.openxmlformats.org/officeDocument/2006/relationships/font" Target="fonts/SourceCodePro-bold.fntdata"/><Relationship Id="rId23" Type="http://schemas.openxmlformats.org/officeDocument/2006/relationships/font" Target="fonts/SourceCodePro-regular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SourceCodePro-boldItalic.fntdata"/><Relationship Id="rId25" Type="http://schemas.openxmlformats.org/officeDocument/2006/relationships/font" Target="fonts/SourceCodePro-italic.fntdata"/><Relationship Id="rId28" Type="http://schemas.openxmlformats.org/officeDocument/2006/relationships/font" Target="fonts/Comfortaa-bold.fntdata"/><Relationship Id="rId27" Type="http://schemas.openxmlformats.org/officeDocument/2006/relationships/font" Target="fonts/Comfortaa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font" Target="fonts/Nunito-regular.fntdata"/><Relationship Id="rId16" Type="http://schemas.openxmlformats.org/officeDocument/2006/relationships/slide" Target="slides/slide11.xml"/><Relationship Id="rId19" Type="http://schemas.openxmlformats.org/officeDocument/2006/relationships/font" Target="fonts/Nunito-italic.fntdata"/><Relationship Id="rId18" Type="http://schemas.openxmlformats.org/officeDocument/2006/relationships/font" Target="fonts/Nunito-bold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e12edc100a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e12edc100a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1bb2849bd47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1bb2849bd47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1bb2849bd47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1bb2849bd47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1bb2849bd47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1bb2849bd47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1bb2849bd47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0" name="Google Shape;160;g1bb2849bd47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1bb2849bd47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" name="Google Shape;167;g1bb2849bd47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1bb2849bd47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4" name="Google Shape;174;g1bb2849bd47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2a28dfd7df8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1" name="Google Shape;181;g2a28dfd7df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2a28dfd7df8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2a28dfd7df8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1bb2849bd47_0_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1bb2849bd47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accent6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2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" name="Google Shape;12;p2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4" name="Google Shape;14;p2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15" name="Google Shape;15;p2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8" name="Google Shape;18;p2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19" name="Google Shape;19;p2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2" name="Google Shape;22;p2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23" name="Google Shape;23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6" name="Google Shape;26;p2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27" name="Google Shape;27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0" name="Google Shape;30;p2"/>
          <p:cNvGrpSpPr/>
          <p:nvPr/>
        </p:nvGrpSpPr>
        <p:grpSpPr>
          <a:xfrm>
            <a:off x="199149" y="4055652"/>
            <a:ext cx="2795414" cy="1083308"/>
            <a:chOff x="6917201" y="0"/>
            <a:chExt cx="2227777" cy="863400"/>
          </a:xfrm>
        </p:grpSpPr>
        <p:sp>
          <p:nvSpPr>
            <p:cNvPr id="31" name="Google Shape;31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4" name="Google Shape;34;p2"/>
          <p:cNvSpPr txBox="1"/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/>
        </p:txBody>
      </p:sp>
      <p:sp>
        <p:nvSpPr>
          <p:cNvPr id="35" name="Google Shape;35;p2"/>
          <p:cNvSpPr txBox="1"/>
          <p:nvPr>
            <p:ph idx="1" type="subTitle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6" name="Google Shape;36;p2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accent3"/>
        </a:solidFill>
      </p:bgPr>
    </p:bg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9" name="Google Shape;39;p3"/>
          <p:cNvGrpSpPr/>
          <p:nvPr/>
        </p:nvGrpSpPr>
        <p:grpSpPr>
          <a:xfrm>
            <a:off x="5594191" y="3961115"/>
            <a:ext cx="2910145" cy="1182340"/>
            <a:chOff x="6917201" y="0"/>
            <a:chExt cx="2227777" cy="863400"/>
          </a:xfrm>
        </p:grpSpPr>
        <p:sp>
          <p:nvSpPr>
            <p:cNvPr id="40" name="Google Shape;40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" name="Google Shape;41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" name="Google Shape;42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3" name="Google Shape;43;p3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44" name="Google Shape;44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" name="Google Shape;45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" name="Google Shape;46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7" name="Google Shape;47;p3"/>
          <p:cNvSpPr txBox="1"/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8" name="Google Shape;48;p3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bg>
      <p:bgPr>
        <a:solidFill>
          <a:schemeClr val="dk2"/>
        </a:solidFill>
      </p:bgPr>
    </p:bg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" name="Google Shape;51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" name="Google Shape;52;p4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" name="Google Shape;53;p4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54" name="Google Shape;54;p4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55" name="Google Shape;55;p4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bg>
      <p:bgPr>
        <a:solidFill>
          <a:schemeClr val="dk2"/>
        </a:solidFill>
      </p:bgPr>
    </p:bg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5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" name="Google Shape;58;p5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" name="Google Shape;59;p5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" name="Google Shape;60;p5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61" name="Google Shape;61;p5"/>
          <p:cNvSpPr txBox="1"/>
          <p:nvPr>
            <p:ph idx="1" type="body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2" name="Google Shape;62;p5"/>
          <p:cNvSpPr txBox="1"/>
          <p:nvPr>
            <p:ph idx="2" type="body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3" name="Google Shape;63;p5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bg>
      <p:bgPr>
        <a:solidFill>
          <a:schemeClr val="dk2"/>
        </a:solidFill>
      </p:bgPr>
    </p:bg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" name="Google Shape;66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" name="Google Shape;67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" name="Google Shape;68;p6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69" name="Google Shape;69;p6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bg>
      <p:bgPr>
        <a:solidFill>
          <a:schemeClr val="accent3"/>
        </a:solidFill>
      </p:bgPr>
    </p:bg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" name="Google Shape;72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" name="Google Shape;73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" name="Google Shape;74;p7"/>
          <p:cNvSpPr txBox="1"/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75" name="Google Shape;75;p7"/>
          <p:cNvSpPr txBox="1"/>
          <p:nvPr>
            <p:ph idx="1" type="body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76" name="Google Shape;76;p7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1"/>
        </a:solidFill>
      </p:bgPr>
    </p:bg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8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" name="Google Shape;79;p8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80" name="Google Shape;80;p8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8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" name="Google Shape;82;p8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3" name="Google Shape;83;p8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84" name="Google Shape;84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85" name="Google Shape;85;p8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" name="Google Shape;87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" name="Google Shape;88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89" name="Google Shape;89;p8"/>
          <p:cNvGrpSpPr/>
          <p:nvPr/>
        </p:nvGrpSpPr>
        <p:grpSpPr>
          <a:xfrm>
            <a:off x="5886353" y="1243"/>
            <a:ext cx="3257455" cy="1261514"/>
            <a:chOff x="6917201" y="0"/>
            <a:chExt cx="2227777" cy="863400"/>
          </a:xfrm>
        </p:grpSpPr>
        <p:sp>
          <p:nvSpPr>
            <p:cNvPr id="90" name="Google Shape;90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" name="Google Shape;91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" name="Google Shape;92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93" name="Google Shape;93;p8"/>
          <p:cNvSpPr txBox="1"/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/>
        </p:txBody>
      </p:sp>
      <p:sp>
        <p:nvSpPr>
          <p:cNvPr id="94" name="Google Shape;94;p8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bg>
      <p:bgPr>
        <a:solidFill>
          <a:schemeClr val="dk2"/>
        </a:solidFill>
      </p:bgPr>
    </p:bg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9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9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9"/>
          <p:cNvSpPr txBox="1"/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100" name="Google Shape;100;p9"/>
          <p:cNvSpPr txBox="1"/>
          <p:nvPr>
            <p:ph idx="1" type="subTitle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01" name="Google Shape;101;p9"/>
          <p:cNvSpPr txBox="1"/>
          <p:nvPr>
            <p:ph idx="2" type="body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02" name="Google Shape;102;p9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bg>
      <p:bgPr>
        <a:solidFill>
          <a:schemeClr val="accent1"/>
        </a:solidFill>
      </p:bgPr>
    </p:bg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10"/>
          <p:cNvSpPr txBox="1"/>
          <p:nvPr>
            <p:ph idx="1" type="body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/>
        </p:txBody>
      </p:sp>
      <p:sp>
        <p:nvSpPr>
          <p:cNvPr id="108" name="Google Shape;108;p10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bg>
      <p:bgPr>
        <a:solidFill>
          <a:schemeClr val="accent3"/>
        </a:solidFill>
      </p:bgPr>
    </p:bg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1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11" name="Google Shape;111;p11"/>
          <p:cNvGrpSpPr/>
          <p:nvPr/>
        </p:nvGrpSpPr>
        <p:grpSpPr>
          <a:xfrm>
            <a:off x="5959222" y="4119576"/>
            <a:ext cx="2520952" cy="1024165"/>
            <a:chOff x="6917201" y="0"/>
            <a:chExt cx="2227777" cy="863400"/>
          </a:xfrm>
        </p:grpSpPr>
        <p:sp>
          <p:nvSpPr>
            <p:cNvPr id="112" name="Google Shape;112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" name="Google Shape;113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" name="Google Shape;114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15" name="Google Shape;115;p11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116" name="Google Shape;116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" name="Google Shape;117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" name="Google Shape;118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19" name="Google Shape;119;p11"/>
          <p:cNvSpPr txBox="1"/>
          <p:nvPr>
            <p:ph hasCustomPrompt="1" type="title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1"/>
          <p:cNvSpPr txBox="1"/>
          <p:nvPr>
            <p:ph idx="1" type="body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ctr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ctr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ctr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21" name="Google Shape;121;p11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2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hift">
    <p:bg>
      <p:bgPr>
        <a:solidFill>
          <a:schemeClr val="dk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9845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9845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9845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9845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9845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9845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9845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9845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jpg"/><Relationship Id="rId4" Type="http://schemas.openxmlformats.org/officeDocument/2006/relationships/image" Target="../media/image8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3"/>
          <p:cNvSpPr txBox="1"/>
          <p:nvPr>
            <p:ph type="ctrTitle"/>
          </p:nvPr>
        </p:nvSpPr>
        <p:spPr>
          <a:xfrm>
            <a:off x="1216625" y="1805625"/>
            <a:ext cx="6858000" cy="144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4700"/>
              <a:t>Year 6 Parent Meeting</a:t>
            </a:r>
            <a:endParaRPr sz="4700"/>
          </a:p>
        </p:txBody>
      </p:sp>
      <p:sp>
        <p:nvSpPr>
          <p:cNvPr id="129" name="Google Shape;129;p13"/>
          <p:cNvSpPr txBox="1"/>
          <p:nvPr>
            <p:ph idx="1" type="subTitle"/>
          </p:nvPr>
        </p:nvSpPr>
        <p:spPr>
          <a:xfrm>
            <a:off x="1891350" y="3253733"/>
            <a:ext cx="5361300" cy="52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/>
              <a:t>Friday 21st November 2025</a:t>
            </a:r>
            <a:endParaRPr sz="21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4"/>
          <p:cNvSpPr txBox="1"/>
          <p:nvPr>
            <p:ph type="title"/>
          </p:nvPr>
        </p:nvSpPr>
        <p:spPr>
          <a:xfrm>
            <a:off x="819150" y="3122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300"/>
              <a:t>Aims of the meeting</a:t>
            </a:r>
            <a:endParaRPr sz="3300"/>
          </a:p>
        </p:txBody>
      </p:sp>
      <p:sp>
        <p:nvSpPr>
          <p:cNvPr id="135" name="Google Shape;135;p14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" sz="1800">
                <a:latin typeface="Nunito"/>
                <a:ea typeface="Nunito"/>
                <a:cs typeface="Nunito"/>
                <a:sym typeface="Nunito"/>
              </a:rPr>
              <a:t>Discuss the trip to Kilvrough.</a:t>
            </a:r>
            <a:endParaRPr sz="1800">
              <a:latin typeface="Nunito"/>
              <a:ea typeface="Nunito"/>
              <a:cs typeface="Nunito"/>
              <a:sym typeface="Nunito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" sz="1800">
                <a:latin typeface="Nunito"/>
                <a:ea typeface="Nunito"/>
                <a:cs typeface="Nunito"/>
                <a:sym typeface="Nunito"/>
              </a:rPr>
              <a:t>Give you opportunity to ask any questions you have about Kilvrough- </a:t>
            </a:r>
            <a:r>
              <a:rPr b="1" lang="en" sz="1800">
                <a:latin typeface="Nunito"/>
                <a:ea typeface="Nunito"/>
                <a:cs typeface="Nunito"/>
                <a:sym typeface="Nunito"/>
              </a:rPr>
              <a:t>I will save time at the end to go through these. </a:t>
            </a:r>
            <a:endParaRPr b="1" sz="1800">
              <a:latin typeface="Nunito"/>
              <a:ea typeface="Nunito"/>
              <a:cs typeface="Nunito"/>
              <a:sym typeface="Nunito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b="1" lang="en" sz="1800">
                <a:latin typeface="Nunito"/>
                <a:ea typeface="Nunito"/>
                <a:cs typeface="Nunito"/>
                <a:sym typeface="Nunito"/>
              </a:rPr>
              <a:t>Discuss the letters- These will have been sent home with your child today. </a:t>
            </a:r>
            <a:endParaRPr b="1" sz="1800">
              <a:latin typeface="Nunito"/>
              <a:ea typeface="Nunito"/>
              <a:cs typeface="Nunito"/>
              <a:sym typeface="Nunito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5"/>
          <p:cNvSpPr txBox="1"/>
          <p:nvPr>
            <p:ph type="title"/>
          </p:nvPr>
        </p:nvSpPr>
        <p:spPr>
          <a:xfrm>
            <a:off x="549050" y="728175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Kilvrough 2026</a:t>
            </a:r>
            <a:endParaRPr/>
          </a:p>
        </p:txBody>
      </p:sp>
      <p:sp>
        <p:nvSpPr>
          <p:cNvPr id="141" name="Google Shape;141;p15"/>
          <p:cNvSpPr txBox="1"/>
          <p:nvPr>
            <p:ph idx="1" type="body"/>
          </p:nvPr>
        </p:nvSpPr>
        <p:spPr>
          <a:xfrm>
            <a:off x="438150" y="22193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rgbClr val="616161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Monday 22nd June 2026 - Friday 26th June 2026</a:t>
            </a:r>
            <a:endParaRPr sz="2000">
              <a:solidFill>
                <a:srgbClr val="616161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lang="en" sz="2000">
                <a:solidFill>
                  <a:srgbClr val="616161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Leave school early in the morning - Coach departure at approx 7.45am. </a:t>
            </a:r>
            <a:r>
              <a:rPr lang="en" sz="2000">
                <a:solidFill>
                  <a:srgbClr val="616161"/>
                </a:solidFill>
                <a:highlight>
                  <a:srgbClr val="FFFF00"/>
                </a:highlight>
                <a:latin typeface="Source Code Pro"/>
                <a:ea typeface="Source Code Pro"/>
                <a:cs typeface="Source Code Pro"/>
                <a:sym typeface="Source Code Pro"/>
              </a:rPr>
              <a:t>(Times given closer to the time)</a:t>
            </a:r>
            <a:r>
              <a:rPr lang="en" sz="2000">
                <a:solidFill>
                  <a:srgbClr val="616161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 </a:t>
            </a:r>
            <a:endParaRPr sz="2000">
              <a:solidFill>
                <a:srgbClr val="616161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lang="en" sz="2000">
                <a:solidFill>
                  <a:srgbClr val="616161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Children to arrive at approx 7.15am.</a:t>
            </a:r>
            <a:endParaRPr sz="2000">
              <a:solidFill>
                <a:srgbClr val="616161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2000">
                <a:solidFill>
                  <a:srgbClr val="616161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Return to school at around 6pm on Friday (coach leaving Kilvrough at 3pm).</a:t>
            </a:r>
            <a:endParaRPr/>
          </a:p>
        </p:txBody>
      </p:sp>
      <p:pic>
        <p:nvPicPr>
          <p:cNvPr id="142" name="Google Shape;142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34225" y="303519"/>
            <a:ext cx="1613100" cy="21507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6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do we do?</a:t>
            </a:r>
            <a:endParaRPr/>
          </a:p>
        </p:txBody>
      </p:sp>
      <p:sp>
        <p:nvSpPr>
          <p:cNvPr id="148" name="Google Shape;148;p16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 lnSpcReduction="1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rgbClr val="616161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Day One - Settling in, problem solving and team building activities.</a:t>
            </a:r>
            <a:endParaRPr sz="2000">
              <a:solidFill>
                <a:srgbClr val="616161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lang="en" sz="2000">
                <a:solidFill>
                  <a:srgbClr val="616161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Days 2, 3 &amp; 4 - Mixture of bodyboarding/kayaking, caving and climbing/abseiling.</a:t>
            </a:r>
            <a:endParaRPr sz="2000">
              <a:solidFill>
                <a:srgbClr val="616161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2000">
                <a:solidFill>
                  <a:srgbClr val="616161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Day 5 - Morning activities before travelling back in the afternoon.</a:t>
            </a:r>
            <a:endParaRPr/>
          </a:p>
        </p:txBody>
      </p:sp>
      <p:pic>
        <p:nvPicPr>
          <p:cNvPr id="149" name="Google Shape;149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27825" y="314323"/>
            <a:ext cx="2235197" cy="16763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96175" y="314325"/>
            <a:ext cx="2235200" cy="1676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7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Accommodation</a:t>
            </a:r>
            <a:endParaRPr/>
          </a:p>
        </p:txBody>
      </p:sp>
      <p:sp>
        <p:nvSpPr>
          <p:cNvPr id="156" name="Google Shape;156;p17"/>
          <p:cNvSpPr txBox="1"/>
          <p:nvPr>
            <p:ph idx="1" type="body"/>
          </p:nvPr>
        </p:nvSpPr>
        <p:spPr>
          <a:xfrm>
            <a:off x="726900" y="2205894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85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rgbClr val="616161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Some children will be in single-sex dormitories in the main building. These range from 4-bed to 9-bed dorms.</a:t>
            </a:r>
            <a:endParaRPr sz="2000">
              <a:solidFill>
                <a:srgbClr val="616161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lang="en" sz="2000">
                <a:solidFill>
                  <a:srgbClr val="616161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Others will be in tents outside. These are usually 7/8  person bell tents, which will be next to the main building. </a:t>
            </a:r>
            <a:endParaRPr sz="2000">
              <a:solidFill>
                <a:srgbClr val="616161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2000">
                <a:solidFill>
                  <a:srgbClr val="616161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Staff will be in both locations. </a:t>
            </a:r>
            <a:endParaRPr/>
          </a:p>
        </p:txBody>
      </p:sp>
      <p:pic>
        <p:nvPicPr>
          <p:cNvPr id="157" name="Google Shape;157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16599" y="319175"/>
            <a:ext cx="2316001" cy="1737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8"/>
          <p:cNvSpPr txBox="1"/>
          <p:nvPr>
            <p:ph type="title"/>
          </p:nvPr>
        </p:nvSpPr>
        <p:spPr>
          <a:xfrm>
            <a:off x="819150" y="464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Food</a:t>
            </a:r>
            <a:endParaRPr/>
          </a:p>
        </p:txBody>
      </p:sp>
      <p:sp>
        <p:nvSpPr>
          <p:cNvPr id="163" name="Google Shape;163;p18"/>
          <p:cNvSpPr txBox="1"/>
          <p:nvPr>
            <p:ph idx="1" type="body"/>
          </p:nvPr>
        </p:nvSpPr>
        <p:spPr>
          <a:xfrm>
            <a:off x="361950" y="1228725"/>
            <a:ext cx="8423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523"/>
              <a:buNone/>
            </a:pPr>
            <a:r>
              <a:rPr lang="en" sz="1806">
                <a:solidFill>
                  <a:srgbClr val="616161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The food has always been good and plentiful in our experience.</a:t>
            </a:r>
            <a:endParaRPr sz="1806">
              <a:solidFill>
                <a:srgbClr val="616161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lnSpc>
                <a:spcPct val="95000"/>
              </a:lnSpc>
              <a:spcBef>
                <a:spcPts val="1600"/>
              </a:spcBef>
              <a:spcAft>
                <a:spcPts val="0"/>
              </a:spcAft>
              <a:buSzPts val="523"/>
              <a:buNone/>
            </a:pPr>
            <a:r>
              <a:rPr lang="en" sz="1806">
                <a:solidFill>
                  <a:srgbClr val="616161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If your child has any dietary requirements then this needs to be in the forms that will come to you soon. If your child has </a:t>
            </a:r>
            <a:r>
              <a:rPr b="1" lang="en" sz="1806">
                <a:solidFill>
                  <a:srgbClr val="616161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halal food</a:t>
            </a:r>
            <a:r>
              <a:rPr lang="en" sz="1806">
                <a:solidFill>
                  <a:srgbClr val="616161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, please can you add this to the form.  </a:t>
            </a:r>
            <a:endParaRPr sz="1806">
              <a:solidFill>
                <a:srgbClr val="616161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lnSpc>
                <a:spcPct val="95000"/>
              </a:lnSpc>
              <a:spcBef>
                <a:spcPts val="1600"/>
              </a:spcBef>
              <a:spcAft>
                <a:spcPts val="0"/>
              </a:spcAft>
              <a:buSzPts val="523"/>
              <a:buNone/>
            </a:pPr>
            <a:r>
              <a:rPr lang="en" sz="1806">
                <a:solidFill>
                  <a:srgbClr val="616161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Fruit is always available.</a:t>
            </a:r>
            <a:endParaRPr sz="1806">
              <a:solidFill>
                <a:srgbClr val="616161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lnSpc>
                <a:spcPct val="95000"/>
              </a:lnSpc>
              <a:spcBef>
                <a:spcPts val="1600"/>
              </a:spcBef>
              <a:spcAft>
                <a:spcPts val="0"/>
              </a:spcAft>
              <a:buSzPts val="523"/>
              <a:buNone/>
            </a:pPr>
            <a:r>
              <a:rPr lang="en" sz="1806">
                <a:solidFill>
                  <a:srgbClr val="616161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No one has ever gone hungry (even the fussiest eaters!)</a:t>
            </a:r>
            <a:endParaRPr sz="1806">
              <a:solidFill>
                <a:srgbClr val="616161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lnSpc>
                <a:spcPct val="95000"/>
              </a:lnSpc>
              <a:spcBef>
                <a:spcPts val="1600"/>
              </a:spcBef>
              <a:spcAft>
                <a:spcPts val="1600"/>
              </a:spcAft>
              <a:buSzPts val="523"/>
              <a:buNone/>
            </a:pPr>
            <a:r>
              <a:rPr lang="en" sz="1806">
                <a:solidFill>
                  <a:srgbClr val="616161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Packed lunches </a:t>
            </a:r>
            <a:r>
              <a:rPr lang="en" sz="1806">
                <a:solidFill>
                  <a:srgbClr val="616161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are</a:t>
            </a:r>
            <a:r>
              <a:rPr lang="en" sz="1806">
                <a:solidFill>
                  <a:srgbClr val="616161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 provided on day 2-5. </a:t>
            </a:r>
            <a:r>
              <a:rPr b="1" lang="en" sz="1806">
                <a:solidFill>
                  <a:srgbClr val="616161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Children will need to bring a packed lunch for the first day.</a:t>
            </a:r>
            <a:endParaRPr b="1" sz="1806">
              <a:solidFill>
                <a:srgbClr val="616161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pic>
        <p:nvPicPr>
          <p:cNvPr id="164" name="Google Shape;164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586850" y="522050"/>
            <a:ext cx="1120650" cy="1310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19"/>
          <p:cNvSpPr txBox="1"/>
          <p:nvPr>
            <p:ph type="title"/>
          </p:nvPr>
        </p:nvSpPr>
        <p:spPr>
          <a:xfrm>
            <a:off x="590550" y="8691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Equipment</a:t>
            </a:r>
            <a:endParaRPr/>
          </a:p>
        </p:txBody>
      </p:sp>
      <p:sp>
        <p:nvSpPr>
          <p:cNvPr id="170" name="Google Shape;170;p19"/>
          <p:cNvSpPr txBox="1"/>
          <p:nvPr>
            <p:ph idx="1" type="body"/>
          </p:nvPr>
        </p:nvSpPr>
        <p:spPr>
          <a:xfrm>
            <a:off x="5905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SzPts val="1018"/>
              <a:buNone/>
            </a:pPr>
            <a:r>
              <a:rPr lang="en" sz="1765">
                <a:solidFill>
                  <a:srgbClr val="616161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Kilvrough provide ALL specialist equipment.</a:t>
            </a:r>
            <a:endParaRPr sz="1765">
              <a:solidFill>
                <a:srgbClr val="616161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lnSpc>
                <a:spcPct val="105000"/>
              </a:lnSpc>
              <a:spcBef>
                <a:spcPts val="1600"/>
              </a:spcBef>
              <a:spcAft>
                <a:spcPts val="0"/>
              </a:spcAft>
              <a:buSzPts val="1018"/>
              <a:buNone/>
            </a:pPr>
            <a:r>
              <a:rPr lang="en" sz="1765">
                <a:solidFill>
                  <a:srgbClr val="616161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A kit list will be send out with the consent form. </a:t>
            </a:r>
            <a:endParaRPr sz="1765">
              <a:solidFill>
                <a:srgbClr val="616161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lnSpc>
                <a:spcPct val="105000"/>
              </a:lnSpc>
              <a:spcBef>
                <a:spcPts val="1600"/>
              </a:spcBef>
              <a:spcAft>
                <a:spcPts val="0"/>
              </a:spcAft>
              <a:buSzPts val="1018"/>
              <a:buNone/>
            </a:pPr>
            <a:r>
              <a:rPr lang="en" sz="1765">
                <a:solidFill>
                  <a:srgbClr val="616161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Whatever the weather forecast, please pack for all eventualities. </a:t>
            </a:r>
            <a:endParaRPr sz="1765">
              <a:solidFill>
                <a:srgbClr val="616161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lnSpc>
                <a:spcPct val="105000"/>
              </a:lnSpc>
              <a:spcBef>
                <a:spcPts val="1600"/>
              </a:spcBef>
              <a:spcAft>
                <a:spcPts val="1600"/>
              </a:spcAft>
              <a:buSzPts val="1018"/>
              <a:buNone/>
            </a:pPr>
            <a:r>
              <a:rPr lang="en" sz="1765">
                <a:solidFill>
                  <a:srgbClr val="616161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Children do NOT need “good” clothes! All clothes worn out on activities are likely to get wet and muddy!</a:t>
            </a:r>
            <a:endParaRPr sz="1302"/>
          </a:p>
        </p:txBody>
      </p:sp>
      <p:pic>
        <p:nvPicPr>
          <p:cNvPr id="171" name="Google Shape;171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89649" y="314325"/>
            <a:ext cx="2235203" cy="16764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0"/>
          <p:cNvSpPr txBox="1"/>
          <p:nvPr>
            <p:ph type="title"/>
          </p:nvPr>
        </p:nvSpPr>
        <p:spPr>
          <a:xfrm>
            <a:off x="819150" y="3884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Finances- £390</a:t>
            </a:r>
            <a:endParaRPr/>
          </a:p>
        </p:txBody>
      </p:sp>
      <p:sp>
        <p:nvSpPr>
          <p:cNvPr id="177" name="Google Shape;177;p20"/>
          <p:cNvSpPr txBox="1"/>
          <p:nvPr>
            <p:ph idx="1" type="body"/>
          </p:nvPr>
        </p:nvSpPr>
        <p:spPr>
          <a:xfrm>
            <a:off x="819150" y="4120700"/>
            <a:ext cx="7505700" cy="65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None/>
            </a:pPr>
            <a:r>
              <a:rPr lang="en" sz="140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Note, you can’t pay all in one go, however if you wish, you can make 3 payments from January. </a:t>
            </a:r>
            <a:endParaRPr/>
          </a:p>
        </p:txBody>
      </p:sp>
      <p:pic>
        <p:nvPicPr>
          <p:cNvPr id="178" name="Google Shape;178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46629" y="1079400"/>
            <a:ext cx="7296876" cy="2985075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21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Medication</a:t>
            </a:r>
            <a:endParaRPr/>
          </a:p>
        </p:txBody>
      </p:sp>
      <p:sp>
        <p:nvSpPr>
          <p:cNvPr id="184" name="Google Shape;184;p21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If your child has any medication, we are able to </a:t>
            </a:r>
            <a:r>
              <a:rPr lang="en" sz="2400"/>
              <a:t>administer</a:t>
            </a:r>
            <a:r>
              <a:rPr lang="en" sz="2400"/>
              <a:t> this providing we have the correct permissions. </a:t>
            </a:r>
            <a:endParaRPr sz="2400"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2400"/>
              <a:t>This does include travel sickness tablets. Please state these on the forms.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22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Next steps	</a:t>
            </a:r>
            <a:endParaRPr/>
          </a:p>
        </p:txBody>
      </p:sp>
      <p:sp>
        <p:nvSpPr>
          <p:cNvPr id="190" name="Google Shape;190;p22"/>
          <p:cNvSpPr txBox="1"/>
          <p:nvPr>
            <p:ph idx="1" type="body"/>
          </p:nvPr>
        </p:nvSpPr>
        <p:spPr>
          <a:xfrm>
            <a:off x="819150" y="1714500"/>
            <a:ext cx="7505700" cy="2724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SzPts val="2100"/>
              <a:buChar char="●"/>
            </a:pPr>
            <a:r>
              <a:rPr lang="en" sz="2100"/>
              <a:t>Online payments from January (see the letter for details).</a:t>
            </a:r>
            <a:endParaRPr sz="2100"/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SzPts val="2100"/>
              <a:buChar char="●"/>
            </a:pPr>
            <a:r>
              <a:rPr lang="en" sz="2100"/>
              <a:t>The next parent meeting about Kilvrough will be Friday 13th March 2026 - 2.30pm in person (Violet class). </a:t>
            </a:r>
            <a:r>
              <a:rPr lang="en" sz="2100"/>
              <a:t>Kitlists and medical forms will be sent out on this day. </a:t>
            </a:r>
            <a:endParaRPr sz="2100"/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SzPts val="2100"/>
              <a:buChar char="●"/>
            </a:pPr>
            <a:r>
              <a:rPr lang="en" sz="2100"/>
              <a:t>Dorm/tent choices will be made in May. </a:t>
            </a:r>
            <a:endParaRPr sz="21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23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600">
                <a:solidFill>
                  <a:srgbClr val="212121"/>
                </a:solidFill>
                <a:latin typeface="Amatic SC"/>
                <a:ea typeface="Amatic SC"/>
                <a:cs typeface="Amatic SC"/>
                <a:sym typeface="Amatic SC"/>
              </a:rPr>
              <a:t>Any questions?</a:t>
            </a:r>
            <a:endParaRPr/>
          </a:p>
        </p:txBody>
      </p:sp>
      <p:sp>
        <p:nvSpPr>
          <p:cNvPr id="196" name="Google Shape;196;p23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97" name="Google Shape;197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19150" y="1617300"/>
            <a:ext cx="7675946" cy="2936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